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sldIdLst>
    <p:sldId id="257" r:id="rId2"/>
    <p:sldId id="310" r:id="rId3"/>
    <p:sldId id="284" r:id="rId4"/>
    <p:sldId id="311" r:id="rId5"/>
    <p:sldId id="314" r:id="rId6"/>
    <p:sldId id="262" r:id="rId7"/>
    <p:sldId id="258" r:id="rId8"/>
    <p:sldId id="321" r:id="rId9"/>
    <p:sldId id="259" r:id="rId10"/>
    <p:sldId id="260" r:id="rId11"/>
    <p:sldId id="261" r:id="rId12"/>
    <p:sldId id="264" r:id="rId13"/>
    <p:sldId id="312" r:id="rId14"/>
    <p:sldId id="322" r:id="rId15"/>
    <p:sldId id="263" r:id="rId16"/>
    <p:sldId id="266" r:id="rId17"/>
    <p:sldId id="265" r:id="rId18"/>
    <p:sldId id="267" r:id="rId19"/>
    <p:sldId id="268" r:id="rId20"/>
    <p:sldId id="326" r:id="rId21"/>
    <p:sldId id="327" r:id="rId22"/>
    <p:sldId id="329" r:id="rId23"/>
    <p:sldId id="328" r:id="rId24"/>
    <p:sldId id="330" r:id="rId25"/>
    <p:sldId id="269" r:id="rId26"/>
    <p:sldId id="270" r:id="rId27"/>
    <p:sldId id="272" r:id="rId28"/>
    <p:sldId id="273" r:id="rId29"/>
    <p:sldId id="274" r:id="rId30"/>
    <p:sldId id="275" r:id="rId31"/>
    <p:sldId id="276" r:id="rId32"/>
    <p:sldId id="277" r:id="rId33"/>
    <p:sldId id="278" r:id="rId34"/>
    <p:sldId id="317" r:id="rId35"/>
    <p:sldId id="316" r:id="rId36"/>
    <p:sldId id="318" r:id="rId37"/>
    <p:sldId id="319" r:id="rId38"/>
    <p:sldId id="320" r:id="rId39"/>
    <p:sldId id="279" r:id="rId40"/>
    <p:sldId id="280" r:id="rId41"/>
    <p:sldId id="281"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9" r:id="rId64"/>
    <p:sldId id="307" r:id="rId65"/>
    <p:sldId id="315" r:id="rId66"/>
    <p:sldId id="308" r:id="rId67"/>
    <p:sldId id="306" r:id="rId68"/>
  </p:sldIdLst>
  <p:sldSz cx="9144000" cy="6858000" type="screen4x3"/>
  <p:notesSz cx="6664325" cy="987107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Arial Unicode MS"/>
        <a:cs typeface="Arial Unicode MS"/>
      </a:defRPr>
    </a:lvl1pPr>
    <a:lvl2pPr marL="742950" indent="-285750" algn="l" defTabSz="449263" rtl="0" fontAlgn="base">
      <a:spcBef>
        <a:spcPct val="0"/>
      </a:spcBef>
      <a:spcAft>
        <a:spcPct val="0"/>
      </a:spcAft>
      <a:defRPr sz="2400" kern="1200">
        <a:solidFill>
          <a:schemeClr val="bg1"/>
        </a:solidFill>
        <a:latin typeface="Times New Roman" pitchFamily="18" charset="0"/>
        <a:ea typeface="Arial Unicode MS"/>
        <a:cs typeface="Arial Unicode MS"/>
      </a:defRPr>
    </a:lvl2pPr>
    <a:lvl3pPr marL="1143000" indent="-228600" algn="l" defTabSz="449263" rtl="0" fontAlgn="base">
      <a:spcBef>
        <a:spcPct val="0"/>
      </a:spcBef>
      <a:spcAft>
        <a:spcPct val="0"/>
      </a:spcAft>
      <a:defRPr sz="2400" kern="1200">
        <a:solidFill>
          <a:schemeClr val="bg1"/>
        </a:solidFill>
        <a:latin typeface="Times New Roman" pitchFamily="18" charset="0"/>
        <a:ea typeface="Arial Unicode MS"/>
        <a:cs typeface="Arial Unicode MS"/>
      </a:defRPr>
    </a:lvl3pPr>
    <a:lvl4pPr marL="1600200" indent="-228600" algn="l" defTabSz="449263" rtl="0" fontAlgn="base">
      <a:spcBef>
        <a:spcPct val="0"/>
      </a:spcBef>
      <a:spcAft>
        <a:spcPct val="0"/>
      </a:spcAft>
      <a:defRPr sz="2400" kern="1200">
        <a:solidFill>
          <a:schemeClr val="bg1"/>
        </a:solidFill>
        <a:latin typeface="Times New Roman" pitchFamily="18" charset="0"/>
        <a:ea typeface="Arial Unicode MS"/>
        <a:cs typeface="Arial Unicode MS"/>
      </a:defRPr>
    </a:lvl4pPr>
    <a:lvl5pPr marL="2057400" indent="-228600" algn="l" defTabSz="449263" rtl="0" fontAlgn="base">
      <a:spcBef>
        <a:spcPct val="0"/>
      </a:spcBef>
      <a:spcAft>
        <a:spcPct val="0"/>
      </a:spcAft>
      <a:defRPr sz="2400" kern="1200">
        <a:solidFill>
          <a:schemeClr val="bg1"/>
        </a:solidFill>
        <a:latin typeface="Times New Roman" pitchFamily="18" charset="0"/>
        <a:ea typeface="Arial Unicode MS"/>
        <a:cs typeface="Arial Unicode MS"/>
      </a:defRPr>
    </a:lvl5pPr>
    <a:lvl6pPr marL="2286000" algn="l" defTabSz="914400" rtl="0" eaLnBrk="1" latinLnBrk="0" hangingPunct="1">
      <a:defRPr sz="2400" kern="1200">
        <a:solidFill>
          <a:schemeClr val="bg1"/>
        </a:solidFill>
        <a:latin typeface="Times New Roman" pitchFamily="18" charset="0"/>
        <a:ea typeface="Arial Unicode MS"/>
        <a:cs typeface="Arial Unicode MS"/>
      </a:defRPr>
    </a:lvl6pPr>
    <a:lvl7pPr marL="2743200" algn="l" defTabSz="914400" rtl="0" eaLnBrk="1" latinLnBrk="0" hangingPunct="1">
      <a:defRPr sz="2400" kern="1200">
        <a:solidFill>
          <a:schemeClr val="bg1"/>
        </a:solidFill>
        <a:latin typeface="Times New Roman" pitchFamily="18" charset="0"/>
        <a:ea typeface="Arial Unicode MS"/>
        <a:cs typeface="Arial Unicode MS"/>
      </a:defRPr>
    </a:lvl7pPr>
    <a:lvl8pPr marL="3200400" algn="l" defTabSz="914400" rtl="0" eaLnBrk="1" latinLnBrk="0" hangingPunct="1">
      <a:defRPr sz="2400" kern="1200">
        <a:solidFill>
          <a:schemeClr val="bg1"/>
        </a:solidFill>
        <a:latin typeface="Times New Roman" pitchFamily="18" charset="0"/>
        <a:ea typeface="Arial Unicode MS"/>
        <a:cs typeface="Arial Unicode MS"/>
      </a:defRPr>
    </a:lvl8pPr>
    <a:lvl9pPr marL="3657600" algn="l" defTabSz="914400" rtl="0" eaLnBrk="1" latinLnBrk="0" hangingPunct="1">
      <a:defRPr sz="2400" kern="1200">
        <a:solidFill>
          <a:schemeClr val="bg1"/>
        </a:solidFill>
        <a:latin typeface="Times New Roman" pitchFamily="18" charset="0"/>
        <a:ea typeface="Arial Unicode MS"/>
        <a:cs typeface="Arial Unicode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8563" autoAdjust="0"/>
  </p:normalViewPr>
  <p:slideViewPr>
    <p:cSldViewPr>
      <p:cViewPr varScale="1">
        <p:scale>
          <a:sx n="77" d="100"/>
          <a:sy n="77" d="100"/>
        </p:scale>
        <p:origin x="-108" y="-32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50EE2-CC05-4747-84A4-D602C3645F36}" type="doc">
      <dgm:prSet loTypeId="urn:microsoft.com/office/officeart/2005/8/layout/orgChart1" loCatId="hierarchy" qsTypeId="urn:microsoft.com/office/officeart/2005/8/quickstyle/simple3" qsCatId="simple" csTypeId="urn:microsoft.com/office/officeart/2005/8/colors/accent1_5" csCatId="accent1" phldr="1"/>
      <dgm:spPr/>
      <dgm:t>
        <a:bodyPr/>
        <a:lstStyle/>
        <a:p>
          <a:endParaRPr lang="ru-RU"/>
        </a:p>
      </dgm:t>
    </dgm:pt>
    <dgm:pt modelId="{99A5A1A3-335C-4025-9807-3BA262312323}">
      <dgm:prSet phldrT="[Текст]"/>
      <dgm:spPr/>
      <dgm:t>
        <a:bodyPr/>
        <a:lstStyle/>
        <a:p>
          <a:r>
            <a:rPr lang="ru-RU" dirty="0" smtClean="0"/>
            <a:t>Строительство и ЖКХ</a:t>
          </a:r>
          <a:endParaRPr lang="ru-RU" dirty="0"/>
        </a:p>
      </dgm:t>
    </dgm:pt>
    <dgm:pt modelId="{376F340D-1945-467F-A85F-B4014B4CC27B}" type="parTrans" cxnId="{6976DF2D-D1FE-4904-9053-B7D96B4CC3B2}">
      <dgm:prSet/>
      <dgm:spPr/>
      <dgm:t>
        <a:bodyPr/>
        <a:lstStyle/>
        <a:p>
          <a:endParaRPr lang="ru-RU"/>
        </a:p>
      </dgm:t>
    </dgm:pt>
    <dgm:pt modelId="{E7A146DA-6CFB-484C-92BA-A2165C67586C}" type="sibTrans" cxnId="{6976DF2D-D1FE-4904-9053-B7D96B4CC3B2}">
      <dgm:prSet/>
      <dgm:spPr/>
      <dgm:t>
        <a:bodyPr/>
        <a:lstStyle/>
        <a:p>
          <a:endParaRPr lang="ru-RU"/>
        </a:p>
      </dgm:t>
    </dgm:pt>
    <dgm:pt modelId="{68B3B1E4-49B6-4999-AE80-6E0360D5D52F}">
      <dgm:prSet phldrT="[Текст]"/>
      <dgm:spPr/>
      <dgm:t>
        <a:bodyPr/>
        <a:lstStyle/>
        <a:p>
          <a:r>
            <a:rPr lang="ru-RU" dirty="0" smtClean="0"/>
            <a:t>Нормативно-техническая документация</a:t>
          </a:r>
          <a:endParaRPr lang="ru-RU" dirty="0"/>
        </a:p>
      </dgm:t>
    </dgm:pt>
    <dgm:pt modelId="{A0FC084C-EDA0-494D-A6B4-8A744DE66E75}" type="parTrans" cxnId="{AC9D10CE-6461-4B47-8B16-9E1C2B1974C9}">
      <dgm:prSet/>
      <dgm:spPr/>
      <dgm:t>
        <a:bodyPr/>
        <a:lstStyle/>
        <a:p>
          <a:endParaRPr lang="ru-RU"/>
        </a:p>
      </dgm:t>
    </dgm:pt>
    <dgm:pt modelId="{D3FC8272-24E0-44C0-8374-ABF49D35BE14}" type="sibTrans" cxnId="{AC9D10CE-6461-4B47-8B16-9E1C2B1974C9}">
      <dgm:prSet/>
      <dgm:spPr/>
      <dgm:t>
        <a:bodyPr/>
        <a:lstStyle/>
        <a:p>
          <a:endParaRPr lang="ru-RU"/>
        </a:p>
      </dgm:t>
    </dgm:pt>
    <dgm:pt modelId="{2DAF6375-233E-4760-AEAE-3A0D77D40908}">
      <dgm:prSet phldrT="[Текст]"/>
      <dgm:spPr/>
      <dgm:t>
        <a:bodyPr/>
        <a:lstStyle/>
        <a:p>
          <a:r>
            <a:rPr lang="ru-RU" dirty="0" smtClean="0"/>
            <a:t>Формы и бланки</a:t>
          </a:r>
          <a:endParaRPr lang="ru-RU" dirty="0"/>
        </a:p>
      </dgm:t>
    </dgm:pt>
    <dgm:pt modelId="{800A82EF-D69A-459F-A5E5-C9964FBAD28B}" type="parTrans" cxnId="{01FBF8C4-5506-4921-A7E5-370E28F1BDDA}">
      <dgm:prSet/>
      <dgm:spPr/>
      <dgm:t>
        <a:bodyPr/>
        <a:lstStyle/>
        <a:p>
          <a:endParaRPr lang="ru-RU"/>
        </a:p>
      </dgm:t>
    </dgm:pt>
    <dgm:pt modelId="{9F5DFF13-738E-40F8-9117-AE96FC6C57A8}" type="sibTrans" cxnId="{01FBF8C4-5506-4921-A7E5-370E28F1BDDA}">
      <dgm:prSet/>
      <dgm:spPr/>
      <dgm:t>
        <a:bodyPr/>
        <a:lstStyle/>
        <a:p>
          <a:endParaRPr lang="ru-RU"/>
        </a:p>
      </dgm:t>
    </dgm:pt>
    <dgm:pt modelId="{713898EE-1826-4466-A9E8-1FD6A6E45225}">
      <dgm:prSet phldrT="[Текст]"/>
      <dgm:spPr/>
      <dgm:t>
        <a:bodyPr/>
        <a:lstStyle/>
        <a:p>
          <a:r>
            <a:rPr lang="ru-RU" dirty="0" smtClean="0"/>
            <a:t>Региональные документы</a:t>
          </a:r>
          <a:endParaRPr lang="ru-RU" dirty="0"/>
        </a:p>
      </dgm:t>
    </dgm:pt>
    <dgm:pt modelId="{305429B9-F5B8-4E10-97ED-7094A7810935}" type="parTrans" cxnId="{EB5E7180-484A-4ADF-B7FB-BCB8C5E1CB59}">
      <dgm:prSet/>
      <dgm:spPr/>
      <dgm:t>
        <a:bodyPr/>
        <a:lstStyle/>
        <a:p>
          <a:endParaRPr lang="ru-RU"/>
        </a:p>
      </dgm:t>
    </dgm:pt>
    <dgm:pt modelId="{62DBF808-512F-4A22-B170-635A822BC71D}" type="sibTrans" cxnId="{EB5E7180-484A-4ADF-B7FB-BCB8C5E1CB59}">
      <dgm:prSet/>
      <dgm:spPr/>
      <dgm:t>
        <a:bodyPr/>
        <a:lstStyle/>
        <a:p>
          <a:endParaRPr lang="ru-RU"/>
        </a:p>
      </dgm:t>
    </dgm:pt>
    <dgm:pt modelId="{81C4A6C4-0F4C-4E4F-A45E-F78FD63EB55C}">
      <dgm:prSet phldrT="[Текст]"/>
      <dgm:spPr/>
      <dgm:t>
        <a:bodyPr/>
        <a:lstStyle/>
        <a:p>
          <a:r>
            <a:rPr lang="ru-RU" dirty="0" smtClean="0"/>
            <a:t>Справки и методики</a:t>
          </a:r>
          <a:endParaRPr lang="ru-RU" dirty="0"/>
        </a:p>
      </dgm:t>
    </dgm:pt>
    <dgm:pt modelId="{47B8C9F7-0187-4E43-92AA-5867E02A1FF1}" type="parTrans" cxnId="{C7B234A8-1DCF-477C-98E3-EC5CE539F3BD}">
      <dgm:prSet/>
      <dgm:spPr/>
      <dgm:t>
        <a:bodyPr/>
        <a:lstStyle/>
        <a:p>
          <a:endParaRPr lang="ru-RU"/>
        </a:p>
      </dgm:t>
    </dgm:pt>
    <dgm:pt modelId="{0A67D91B-A70B-42F0-ACC1-5845C22DCFD4}" type="sibTrans" cxnId="{C7B234A8-1DCF-477C-98E3-EC5CE539F3BD}">
      <dgm:prSet/>
      <dgm:spPr/>
      <dgm:t>
        <a:bodyPr/>
        <a:lstStyle/>
        <a:p>
          <a:endParaRPr lang="ru-RU"/>
        </a:p>
      </dgm:t>
    </dgm:pt>
    <dgm:pt modelId="{49760246-61DC-4FA1-A426-0F7F18BD45C1}">
      <dgm:prSet phldrT="[Текст]"/>
      <dgm:spPr/>
      <dgm:t>
        <a:bodyPr/>
        <a:lstStyle/>
        <a:p>
          <a:r>
            <a:rPr lang="ru-RU" dirty="0" smtClean="0"/>
            <a:t>Методики подготовки документов</a:t>
          </a:r>
          <a:endParaRPr lang="ru-RU" dirty="0"/>
        </a:p>
      </dgm:t>
    </dgm:pt>
    <dgm:pt modelId="{B0AC2ED8-E88C-4E94-8B24-09FF4CFB214A}" type="parTrans" cxnId="{20DF377B-C909-4DA1-8BE8-314F6A1ECBF3}">
      <dgm:prSet/>
      <dgm:spPr/>
      <dgm:t>
        <a:bodyPr/>
        <a:lstStyle/>
        <a:p>
          <a:endParaRPr lang="ru-RU"/>
        </a:p>
      </dgm:t>
    </dgm:pt>
    <dgm:pt modelId="{DF2D4A97-9A8F-49C4-86E5-A2AE3DE36A50}" type="sibTrans" cxnId="{20DF377B-C909-4DA1-8BE8-314F6A1ECBF3}">
      <dgm:prSet/>
      <dgm:spPr/>
      <dgm:t>
        <a:bodyPr/>
        <a:lstStyle/>
        <a:p>
          <a:endParaRPr lang="ru-RU"/>
        </a:p>
      </dgm:t>
    </dgm:pt>
    <dgm:pt modelId="{3B76C9AB-118B-4B0E-8950-74FE832CD5E7}">
      <dgm:prSet phldrT="[Текст]"/>
      <dgm:spPr/>
      <dgm:t>
        <a:bodyPr/>
        <a:lstStyle/>
        <a:p>
          <a:r>
            <a:rPr lang="ru-RU" dirty="0" smtClean="0"/>
            <a:t>Стандарты</a:t>
          </a:r>
          <a:endParaRPr lang="ru-RU" dirty="0"/>
        </a:p>
      </dgm:t>
    </dgm:pt>
    <dgm:pt modelId="{0A145B52-71BB-4FDF-A3C7-26E25F4CC1BC}" type="parTrans" cxnId="{874203F5-9771-433A-92CE-605460BA2DC6}">
      <dgm:prSet/>
      <dgm:spPr/>
      <dgm:t>
        <a:bodyPr/>
        <a:lstStyle/>
        <a:p>
          <a:endParaRPr lang="ru-RU"/>
        </a:p>
      </dgm:t>
    </dgm:pt>
    <dgm:pt modelId="{BDB02260-F160-4CBA-A19E-4DDDEBC2EB24}" type="sibTrans" cxnId="{874203F5-9771-433A-92CE-605460BA2DC6}">
      <dgm:prSet/>
      <dgm:spPr/>
      <dgm:t>
        <a:bodyPr/>
        <a:lstStyle/>
        <a:p>
          <a:endParaRPr lang="ru-RU"/>
        </a:p>
      </dgm:t>
    </dgm:pt>
    <dgm:pt modelId="{F4EB7E0E-45FD-42B8-88C2-606096361B4F}">
      <dgm:prSet phldrT="[Текст]"/>
      <dgm:spPr/>
      <dgm:t>
        <a:bodyPr/>
        <a:lstStyle/>
        <a:p>
          <a:r>
            <a:rPr lang="ru-RU" dirty="0" smtClean="0"/>
            <a:t>Консультирование</a:t>
          </a:r>
          <a:endParaRPr lang="ru-RU" dirty="0"/>
        </a:p>
      </dgm:t>
    </dgm:pt>
    <dgm:pt modelId="{78D18765-B84E-4DC4-8B7B-069DDD2140FD}" type="parTrans" cxnId="{5529B276-CDB5-4F8F-A43C-E9CF553E9A9A}">
      <dgm:prSet/>
      <dgm:spPr/>
      <dgm:t>
        <a:bodyPr/>
        <a:lstStyle/>
        <a:p>
          <a:endParaRPr lang="ru-RU"/>
        </a:p>
      </dgm:t>
    </dgm:pt>
    <dgm:pt modelId="{A2606A6D-A51E-4CCE-A659-F8609F1062E2}" type="sibTrans" cxnId="{5529B276-CDB5-4F8F-A43C-E9CF553E9A9A}">
      <dgm:prSet/>
      <dgm:spPr/>
      <dgm:t>
        <a:bodyPr/>
        <a:lstStyle/>
        <a:p>
          <a:endParaRPr lang="ru-RU"/>
        </a:p>
      </dgm:t>
    </dgm:pt>
    <dgm:pt modelId="{724B6C0B-A146-4485-822C-4F81F70B2EBA}">
      <dgm:prSet phldrT="[Текст]"/>
      <dgm:spPr/>
      <dgm:t>
        <a:bodyPr/>
        <a:lstStyle/>
        <a:p>
          <a:r>
            <a:rPr lang="ru-RU" dirty="0" smtClean="0"/>
            <a:t>Ответы на вопросы</a:t>
          </a:r>
          <a:endParaRPr lang="ru-RU" dirty="0"/>
        </a:p>
      </dgm:t>
    </dgm:pt>
    <dgm:pt modelId="{435A0601-F646-4516-8DE9-42DCFD23135A}" type="parTrans" cxnId="{7588333A-A909-47E7-8CC8-8C0E9AAE97CE}">
      <dgm:prSet/>
      <dgm:spPr/>
      <dgm:t>
        <a:bodyPr/>
        <a:lstStyle/>
        <a:p>
          <a:endParaRPr lang="ru-RU"/>
        </a:p>
      </dgm:t>
    </dgm:pt>
    <dgm:pt modelId="{0F8AEAE2-07FD-447D-A803-F9594882949F}" type="sibTrans" cxnId="{7588333A-A909-47E7-8CC8-8C0E9AAE97CE}">
      <dgm:prSet/>
      <dgm:spPr/>
      <dgm:t>
        <a:bodyPr/>
        <a:lstStyle/>
        <a:p>
          <a:endParaRPr lang="ru-RU"/>
        </a:p>
      </dgm:t>
    </dgm:pt>
    <dgm:pt modelId="{AC589161-2D6C-4D1B-8E0C-A2663411F8CD}">
      <dgm:prSet phldrT="[Текст]"/>
      <dgm:spPr/>
      <dgm:t>
        <a:bodyPr/>
        <a:lstStyle/>
        <a:p>
          <a:r>
            <a:rPr lang="ru-RU" dirty="0" smtClean="0"/>
            <a:t>Строительные технологии и материалы</a:t>
          </a:r>
          <a:endParaRPr lang="ru-RU" dirty="0"/>
        </a:p>
      </dgm:t>
    </dgm:pt>
    <dgm:pt modelId="{16B00E92-0C1D-448C-A622-33E9FD7D30F6}" type="parTrans" cxnId="{12708AEC-A593-4BBB-8234-21C2C6266DD3}">
      <dgm:prSet/>
      <dgm:spPr/>
      <dgm:t>
        <a:bodyPr/>
        <a:lstStyle/>
        <a:p>
          <a:endParaRPr lang="ru-RU"/>
        </a:p>
      </dgm:t>
    </dgm:pt>
    <dgm:pt modelId="{E8FCC490-AADF-41A9-A5E8-DF9AE6CAC61E}" type="sibTrans" cxnId="{12708AEC-A593-4BBB-8234-21C2C6266DD3}">
      <dgm:prSet/>
      <dgm:spPr/>
      <dgm:t>
        <a:bodyPr/>
        <a:lstStyle/>
        <a:p>
          <a:endParaRPr lang="ru-RU"/>
        </a:p>
      </dgm:t>
    </dgm:pt>
    <dgm:pt modelId="{63C87A2D-A64B-48F9-91B4-9DF1325FB63A}">
      <dgm:prSet phldrT="[Текст]"/>
      <dgm:spPr/>
      <dgm:t>
        <a:bodyPr/>
        <a:lstStyle/>
        <a:p>
          <a:r>
            <a:rPr lang="ru-RU" dirty="0" smtClean="0"/>
            <a:t>Бухгалтерский учёт и налогообложение</a:t>
          </a:r>
          <a:endParaRPr lang="ru-RU" dirty="0"/>
        </a:p>
      </dgm:t>
    </dgm:pt>
    <dgm:pt modelId="{8D4D0A20-E045-4825-800D-3111FB080271}" type="parTrans" cxnId="{F0EA7601-B161-4752-AA15-FC070A135271}">
      <dgm:prSet/>
      <dgm:spPr/>
      <dgm:t>
        <a:bodyPr/>
        <a:lstStyle/>
        <a:p>
          <a:endParaRPr lang="ru-RU"/>
        </a:p>
      </dgm:t>
    </dgm:pt>
    <dgm:pt modelId="{201A84DB-001E-4B0E-84D0-134DEA910A0C}" type="sibTrans" cxnId="{F0EA7601-B161-4752-AA15-FC070A135271}">
      <dgm:prSet/>
      <dgm:spPr/>
      <dgm:t>
        <a:bodyPr/>
        <a:lstStyle/>
        <a:p>
          <a:endParaRPr lang="ru-RU"/>
        </a:p>
      </dgm:t>
    </dgm:pt>
    <dgm:pt modelId="{0E0ED825-EBE0-4F49-9304-5DB7FBA2A3E4}">
      <dgm:prSet phldrT="[Текст]"/>
      <dgm:spPr/>
      <dgm:t>
        <a:bodyPr/>
        <a:lstStyle/>
        <a:p>
          <a:r>
            <a:rPr lang="ru-RU" dirty="0" smtClean="0"/>
            <a:t>Ценообразование в строительстве</a:t>
          </a:r>
          <a:endParaRPr lang="ru-RU" dirty="0"/>
        </a:p>
      </dgm:t>
    </dgm:pt>
    <dgm:pt modelId="{0040FDC8-1C48-4482-876F-B18A25529378}" type="parTrans" cxnId="{33F7F3CF-007B-4FEA-9BF1-14E387715372}">
      <dgm:prSet/>
      <dgm:spPr/>
      <dgm:t>
        <a:bodyPr/>
        <a:lstStyle/>
        <a:p>
          <a:endParaRPr lang="ru-RU"/>
        </a:p>
      </dgm:t>
    </dgm:pt>
    <dgm:pt modelId="{FFF19BD0-03B1-45DA-8184-9A3329FB2456}" type="sibTrans" cxnId="{33F7F3CF-007B-4FEA-9BF1-14E387715372}">
      <dgm:prSet/>
      <dgm:spPr/>
      <dgm:t>
        <a:bodyPr/>
        <a:lstStyle/>
        <a:p>
          <a:endParaRPr lang="ru-RU"/>
        </a:p>
      </dgm:t>
    </dgm:pt>
    <dgm:pt modelId="{FD90E13C-C0D6-42CA-8FF0-19C72FAC0936}">
      <dgm:prSet phldrT="[Текст]"/>
      <dgm:spPr/>
      <dgm:t>
        <a:bodyPr/>
        <a:lstStyle/>
        <a:p>
          <a:r>
            <a:rPr lang="ru-RU" dirty="0" smtClean="0"/>
            <a:t>Обновление отраслевых программ фирмы 1С</a:t>
          </a:r>
          <a:endParaRPr lang="ru-RU" dirty="0"/>
        </a:p>
      </dgm:t>
    </dgm:pt>
    <dgm:pt modelId="{49536D86-F0C2-4D47-BB32-FF01153EA8C8}" type="parTrans" cxnId="{D67C61F3-0389-4B2B-AD41-DDBA2E813078}">
      <dgm:prSet/>
      <dgm:spPr/>
      <dgm:t>
        <a:bodyPr/>
        <a:lstStyle/>
        <a:p>
          <a:endParaRPr lang="ru-RU"/>
        </a:p>
      </dgm:t>
    </dgm:pt>
    <dgm:pt modelId="{5E4D1745-A3AB-4C3C-8CEE-11AB1DEB6B87}" type="sibTrans" cxnId="{D67C61F3-0389-4B2B-AD41-DDBA2E813078}">
      <dgm:prSet/>
      <dgm:spPr/>
      <dgm:t>
        <a:bodyPr/>
        <a:lstStyle/>
        <a:p>
          <a:endParaRPr lang="ru-RU"/>
        </a:p>
      </dgm:t>
    </dgm:pt>
    <dgm:pt modelId="{EE98D34B-480D-46C7-AEDC-AAC512784EA6}">
      <dgm:prSet phldrT="[Текст]"/>
      <dgm:spPr/>
      <dgm:t>
        <a:bodyPr/>
        <a:lstStyle/>
        <a:p>
          <a:r>
            <a:rPr lang="ru-RU" dirty="0" smtClean="0"/>
            <a:t>Предоставление документов по запросу</a:t>
          </a:r>
          <a:endParaRPr lang="ru-RU" dirty="0"/>
        </a:p>
      </dgm:t>
    </dgm:pt>
    <dgm:pt modelId="{91CF4BAB-A9DA-43C3-9A44-A938BD88697C}" type="parTrans" cxnId="{E570B72B-6F3B-4D1C-A1BA-898EBAA3690C}">
      <dgm:prSet/>
      <dgm:spPr/>
      <dgm:t>
        <a:bodyPr/>
        <a:lstStyle/>
        <a:p>
          <a:endParaRPr lang="ru-RU"/>
        </a:p>
      </dgm:t>
    </dgm:pt>
    <dgm:pt modelId="{766E503C-BC70-42D8-A6C8-5883B0DA6ADA}" type="sibTrans" cxnId="{E570B72B-6F3B-4D1C-A1BA-898EBAA3690C}">
      <dgm:prSet/>
      <dgm:spPr/>
      <dgm:t>
        <a:bodyPr/>
        <a:lstStyle/>
        <a:p>
          <a:endParaRPr lang="ru-RU"/>
        </a:p>
      </dgm:t>
    </dgm:pt>
    <dgm:pt modelId="{6E1944BC-5DEC-4F18-965B-0D72BA19417B}" type="pres">
      <dgm:prSet presAssocID="{12E50EE2-CC05-4747-84A4-D602C3645F36}" presName="hierChild1" presStyleCnt="0">
        <dgm:presLayoutVars>
          <dgm:orgChart val="1"/>
          <dgm:chPref val="1"/>
          <dgm:dir/>
          <dgm:animOne val="branch"/>
          <dgm:animLvl val="lvl"/>
          <dgm:resizeHandles/>
        </dgm:presLayoutVars>
      </dgm:prSet>
      <dgm:spPr/>
      <dgm:t>
        <a:bodyPr/>
        <a:lstStyle/>
        <a:p>
          <a:endParaRPr lang="ru-RU"/>
        </a:p>
      </dgm:t>
    </dgm:pt>
    <dgm:pt modelId="{0D73A92D-EA90-4600-8021-238A72A76696}" type="pres">
      <dgm:prSet presAssocID="{99A5A1A3-335C-4025-9807-3BA262312323}" presName="hierRoot1" presStyleCnt="0">
        <dgm:presLayoutVars>
          <dgm:hierBranch val="init"/>
        </dgm:presLayoutVars>
      </dgm:prSet>
      <dgm:spPr/>
    </dgm:pt>
    <dgm:pt modelId="{2A433CAB-CD71-4B4C-9209-8F73BFFBF638}" type="pres">
      <dgm:prSet presAssocID="{99A5A1A3-335C-4025-9807-3BA262312323}" presName="rootComposite1" presStyleCnt="0"/>
      <dgm:spPr/>
    </dgm:pt>
    <dgm:pt modelId="{0CB5ED87-01E2-454E-97BB-8B4F24432CA9}" type="pres">
      <dgm:prSet presAssocID="{99A5A1A3-335C-4025-9807-3BA262312323}" presName="rootText1" presStyleLbl="node0" presStyleIdx="0" presStyleCnt="1">
        <dgm:presLayoutVars>
          <dgm:chPref val="3"/>
        </dgm:presLayoutVars>
      </dgm:prSet>
      <dgm:spPr/>
      <dgm:t>
        <a:bodyPr/>
        <a:lstStyle/>
        <a:p>
          <a:endParaRPr lang="ru-RU"/>
        </a:p>
      </dgm:t>
    </dgm:pt>
    <dgm:pt modelId="{5AEC3C62-AF02-468B-B7D9-3A4B737554B7}" type="pres">
      <dgm:prSet presAssocID="{99A5A1A3-335C-4025-9807-3BA262312323}" presName="rootConnector1" presStyleLbl="node1" presStyleIdx="0" presStyleCnt="0"/>
      <dgm:spPr/>
      <dgm:t>
        <a:bodyPr/>
        <a:lstStyle/>
        <a:p>
          <a:endParaRPr lang="ru-RU"/>
        </a:p>
      </dgm:t>
    </dgm:pt>
    <dgm:pt modelId="{D737ED02-AEE0-4569-8251-D7961F157086}" type="pres">
      <dgm:prSet presAssocID="{99A5A1A3-335C-4025-9807-3BA262312323}" presName="hierChild2" presStyleCnt="0"/>
      <dgm:spPr/>
    </dgm:pt>
    <dgm:pt modelId="{0F3D26F1-7417-4791-B2EC-51840F349E3A}" type="pres">
      <dgm:prSet presAssocID="{A0FC084C-EDA0-494D-A6B4-8A744DE66E75}" presName="Name37" presStyleLbl="parChTrans1D2" presStyleIdx="0" presStyleCnt="4"/>
      <dgm:spPr/>
      <dgm:t>
        <a:bodyPr/>
        <a:lstStyle/>
        <a:p>
          <a:endParaRPr lang="ru-RU"/>
        </a:p>
      </dgm:t>
    </dgm:pt>
    <dgm:pt modelId="{A47D5E09-97C6-46CB-9538-09F7D0751B1C}" type="pres">
      <dgm:prSet presAssocID="{68B3B1E4-49B6-4999-AE80-6E0360D5D52F}" presName="hierRoot2" presStyleCnt="0">
        <dgm:presLayoutVars>
          <dgm:hierBranch val="init"/>
        </dgm:presLayoutVars>
      </dgm:prSet>
      <dgm:spPr/>
    </dgm:pt>
    <dgm:pt modelId="{C2B24A90-43B7-44B8-9CCC-ABF93478353F}" type="pres">
      <dgm:prSet presAssocID="{68B3B1E4-49B6-4999-AE80-6E0360D5D52F}" presName="rootComposite" presStyleCnt="0"/>
      <dgm:spPr/>
    </dgm:pt>
    <dgm:pt modelId="{23A5263A-1499-4BB3-9A0A-3E55A81895CB}" type="pres">
      <dgm:prSet presAssocID="{68B3B1E4-49B6-4999-AE80-6E0360D5D52F}" presName="rootText" presStyleLbl="node2" presStyleIdx="0" presStyleCnt="4">
        <dgm:presLayoutVars>
          <dgm:chPref val="3"/>
        </dgm:presLayoutVars>
      </dgm:prSet>
      <dgm:spPr/>
      <dgm:t>
        <a:bodyPr/>
        <a:lstStyle/>
        <a:p>
          <a:endParaRPr lang="ru-RU"/>
        </a:p>
      </dgm:t>
    </dgm:pt>
    <dgm:pt modelId="{D9F68C3B-E37B-4552-A028-8947BCC5FD24}" type="pres">
      <dgm:prSet presAssocID="{68B3B1E4-49B6-4999-AE80-6E0360D5D52F}" presName="rootConnector" presStyleLbl="node2" presStyleIdx="0" presStyleCnt="4"/>
      <dgm:spPr/>
      <dgm:t>
        <a:bodyPr/>
        <a:lstStyle/>
        <a:p>
          <a:endParaRPr lang="ru-RU"/>
        </a:p>
      </dgm:t>
    </dgm:pt>
    <dgm:pt modelId="{22E085F8-76C8-46F6-8B72-69BD3E071E57}" type="pres">
      <dgm:prSet presAssocID="{68B3B1E4-49B6-4999-AE80-6E0360D5D52F}" presName="hierChild4" presStyleCnt="0"/>
      <dgm:spPr/>
    </dgm:pt>
    <dgm:pt modelId="{103E0A9A-60FB-4268-9C6A-7780DB99FF99}" type="pres">
      <dgm:prSet presAssocID="{800A82EF-D69A-459F-A5E5-C9964FBAD28B}" presName="Name37" presStyleLbl="parChTrans1D3" presStyleIdx="0" presStyleCnt="9"/>
      <dgm:spPr/>
      <dgm:t>
        <a:bodyPr/>
        <a:lstStyle/>
        <a:p>
          <a:endParaRPr lang="ru-RU"/>
        </a:p>
      </dgm:t>
    </dgm:pt>
    <dgm:pt modelId="{42BF6A30-E7DC-442C-BA8B-C84A6E18E140}" type="pres">
      <dgm:prSet presAssocID="{2DAF6375-233E-4760-AEAE-3A0D77D40908}" presName="hierRoot2" presStyleCnt="0">
        <dgm:presLayoutVars>
          <dgm:hierBranch val="init"/>
        </dgm:presLayoutVars>
      </dgm:prSet>
      <dgm:spPr/>
    </dgm:pt>
    <dgm:pt modelId="{CA87F3E1-B1C5-4361-8750-4F89ECDDCC52}" type="pres">
      <dgm:prSet presAssocID="{2DAF6375-233E-4760-AEAE-3A0D77D40908}" presName="rootComposite" presStyleCnt="0"/>
      <dgm:spPr/>
    </dgm:pt>
    <dgm:pt modelId="{383EB389-1A46-4423-BBED-F9DB6A6200C2}" type="pres">
      <dgm:prSet presAssocID="{2DAF6375-233E-4760-AEAE-3A0D77D40908}" presName="rootText" presStyleLbl="node3" presStyleIdx="0" presStyleCnt="9">
        <dgm:presLayoutVars>
          <dgm:chPref val="3"/>
        </dgm:presLayoutVars>
      </dgm:prSet>
      <dgm:spPr/>
      <dgm:t>
        <a:bodyPr/>
        <a:lstStyle/>
        <a:p>
          <a:endParaRPr lang="ru-RU"/>
        </a:p>
      </dgm:t>
    </dgm:pt>
    <dgm:pt modelId="{9172237B-1A94-4A2B-B92D-749448EEE67B}" type="pres">
      <dgm:prSet presAssocID="{2DAF6375-233E-4760-AEAE-3A0D77D40908}" presName="rootConnector" presStyleLbl="node3" presStyleIdx="0" presStyleCnt="9"/>
      <dgm:spPr/>
      <dgm:t>
        <a:bodyPr/>
        <a:lstStyle/>
        <a:p>
          <a:endParaRPr lang="ru-RU"/>
        </a:p>
      </dgm:t>
    </dgm:pt>
    <dgm:pt modelId="{3E946424-195C-44FF-9F63-A90AA360140D}" type="pres">
      <dgm:prSet presAssocID="{2DAF6375-233E-4760-AEAE-3A0D77D40908}" presName="hierChild4" presStyleCnt="0"/>
      <dgm:spPr/>
    </dgm:pt>
    <dgm:pt modelId="{00B2C2ED-99F2-462C-8ACD-FD0B225291B4}" type="pres">
      <dgm:prSet presAssocID="{2DAF6375-233E-4760-AEAE-3A0D77D40908}" presName="hierChild5" presStyleCnt="0"/>
      <dgm:spPr/>
    </dgm:pt>
    <dgm:pt modelId="{BAF62A52-8F2F-4FCF-A45E-1D4AF916C8BE}" type="pres">
      <dgm:prSet presAssocID="{305429B9-F5B8-4E10-97ED-7094A7810935}" presName="Name37" presStyleLbl="parChTrans1D3" presStyleIdx="1" presStyleCnt="9"/>
      <dgm:spPr/>
      <dgm:t>
        <a:bodyPr/>
        <a:lstStyle/>
        <a:p>
          <a:endParaRPr lang="ru-RU"/>
        </a:p>
      </dgm:t>
    </dgm:pt>
    <dgm:pt modelId="{F3D007AA-69ED-455C-97EC-606CF127E541}" type="pres">
      <dgm:prSet presAssocID="{713898EE-1826-4466-A9E8-1FD6A6E45225}" presName="hierRoot2" presStyleCnt="0">
        <dgm:presLayoutVars>
          <dgm:hierBranch val="init"/>
        </dgm:presLayoutVars>
      </dgm:prSet>
      <dgm:spPr/>
    </dgm:pt>
    <dgm:pt modelId="{CFD15EAC-17EA-41E7-8276-C37BE8804C7B}" type="pres">
      <dgm:prSet presAssocID="{713898EE-1826-4466-A9E8-1FD6A6E45225}" presName="rootComposite" presStyleCnt="0"/>
      <dgm:spPr/>
    </dgm:pt>
    <dgm:pt modelId="{7661381D-2A2F-45E0-ABF8-D44671A45781}" type="pres">
      <dgm:prSet presAssocID="{713898EE-1826-4466-A9E8-1FD6A6E45225}" presName="rootText" presStyleLbl="node3" presStyleIdx="1" presStyleCnt="9">
        <dgm:presLayoutVars>
          <dgm:chPref val="3"/>
        </dgm:presLayoutVars>
      </dgm:prSet>
      <dgm:spPr/>
      <dgm:t>
        <a:bodyPr/>
        <a:lstStyle/>
        <a:p>
          <a:endParaRPr lang="ru-RU"/>
        </a:p>
      </dgm:t>
    </dgm:pt>
    <dgm:pt modelId="{671A8D19-EC97-4481-9223-5B664614B758}" type="pres">
      <dgm:prSet presAssocID="{713898EE-1826-4466-A9E8-1FD6A6E45225}" presName="rootConnector" presStyleLbl="node3" presStyleIdx="1" presStyleCnt="9"/>
      <dgm:spPr/>
      <dgm:t>
        <a:bodyPr/>
        <a:lstStyle/>
        <a:p>
          <a:endParaRPr lang="ru-RU"/>
        </a:p>
      </dgm:t>
    </dgm:pt>
    <dgm:pt modelId="{F94DB505-619F-4DB3-B8E4-087D2B1EC330}" type="pres">
      <dgm:prSet presAssocID="{713898EE-1826-4466-A9E8-1FD6A6E45225}" presName="hierChild4" presStyleCnt="0"/>
      <dgm:spPr/>
    </dgm:pt>
    <dgm:pt modelId="{0B3F1202-0AF7-483E-8B24-CD98BD9E931B}" type="pres">
      <dgm:prSet presAssocID="{713898EE-1826-4466-A9E8-1FD6A6E45225}" presName="hierChild5" presStyleCnt="0"/>
      <dgm:spPr/>
    </dgm:pt>
    <dgm:pt modelId="{4EA84FF4-3870-4484-99DA-3D96474EB406}" type="pres">
      <dgm:prSet presAssocID="{0A145B52-71BB-4FDF-A3C7-26E25F4CC1BC}" presName="Name37" presStyleLbl="parChTrans1D3" presStyleIdx="2" presStyleCnt="9"/>
      <dgm:spPr/>
      <dgm:t>
        <a:bodyPr/>
        <a:lstStyle/>
        <a:p>
          <a:endParaRPr lang="ru-RU"/>
        </a:p>
      </dgm:t>
    </dgm:pt>
    <dgm:pt modelId="{692EB6E1-A0F2-4E9A-BD06-2D929724D2B2}" type="pres">
      <dgm:prSet presAssocID="{3B76C9AB-118B-4B0E-8950-74FE832CD5E7}" presName="hierRoot2" presStyleCnt="0">
        <dgm:presLayoutVars>
          <dgm:hierBranch val="init"/>
        </dgm:presLayoutVars>
      </dgm:prSet>
      <dgm:spPr/>
    </dgm:pt>
    <dgm:pt modelId="{01BF68C6-9DF6-4B67-B7C3-9A037309CA69}" type="pres">
      <dgm:prSet presAssocID="{3B76C9AB-118B-4B0E-8950-74FE832CD5E7}" presName="rootComposite" presStyleCnt="0"/>
      <dgm:spPr/>
    </dgm:pt>
    <dgm:pt modelId="{804DFC90-BC04-470F-96FE-8711DCD15AA1}" type="pres">
      <dgm:prSet presAssocID="{3B76C9AB-118B-4B0E-8950-74FE832CD5E7}" presName="rootText" presStyleLbl="node3" presStyleIdx="2" presStyleCnt="9">
        <dgm:presLayoutVars>
          <dgm:chPref val="3"/>
        </dgm:presLayoutVars>
      </dgm:prSet>
      <dgm:spPr/>
      <dgm:t>
        <a:bodyPr/>
        <a:lstStyle/>
        <a:p>
          <a:endParaRPr lang="ru-RU"/>
        </a:p>
      </dgm:t>
    </dgm:pt>
    <dgm:pt modelId="{85C10911-2CA7-4F21-AA19-07631A3EF18D}" type="pres">
      <dgm:prSet presAssocID="{3B76C9AB-118B-4B0E-8950-74FE832CD5E7}" presName="rootConnector" presStyleLbl="node3" presStyleIdx="2" presStyleCnt="9"/>
      <dgm:spPr/>
      <dgm:t>
        <a:bodyPr/>
        <a:lstStyle/>
        <a:p>
          <a:endParaRPr lang="ru-RU"/>
        </a:p>
      </dgm:t>
    </dgm:pt>
    <dgm:pt modelId="{B9D33CC3-4B74-4FD0-9C26-7CB304230FB9}" type="pres">
      <dgm:prSet presAssocID="{3B76C9AB-118B-4B0E-8950-74FE832CD5E7}" presName="hierChild4" presStyleCnt="0"/>
      <dgm:spPr/>
    </dgm:pt>
    <dgm:pt modelId="{521C6C2A-3D3F-44EB-9D35-95855152A50E}" type="pres">
      <dgm:prSet presAssocID="{3B76C9AB-118B-4B0E-8950-74FE832CD5E7}" presName="hierChild5" presStyleCnt="0"/>
      <dgm:spPr/>
    </dgm:pt>
    <dgm:pt modelId="{AA8DC5CD-976A-42A1-8904-6AFEB368E2F6}" type="pres">
      <dgm:prSet presAssocID="{68B3B1E4-49B6-4999-AE80-6E0360D5D52F}" presName="hierChild5" presStyleCnt="0"/>
      <dgm:spPr/>
    </dgm:pt>
    <dgm:pt modelId="{D3A28E77-DE2C-4748-9019-EDAF25E635D2}" type="pres">
      <dgm:prSet presAssocID="{47B8C9F7-0187-4E43-92AA-5867E02A1FF1}" presName="Name37" presStyleLbl="parChTrans1D2" presStyleIdx="1" presStyleCnt="4"/>
      <dgm:spPr/>
      <dgm:t>
        <a:bodyPr/>
        <a:lstStyle/>
        <a:p>
          <a:endParaRPr lang="ru-RU"/>
        </a:p>
      </dgm:t>
    </dgm:pt>
    <dgm:pt modelId="{428FFB40-FC3D-4B32-9FAE-65C8F0A9A10D}" type="pres">
      <dgm:prSet presAssocID="{81C4A6C4-0F4C-4E4F-A45E-F78FD63EB55C}" presName="hierRoot2" presStyleCnt="0">
        <dgm:presLayoutVars>
          <dgm:hierBranch val="init"/>
        </dgm:presLayoutVars>
      </dgm:prSet>
      <dgm:spPr/>
    </dgm:pt>
    <dgm:pt modelId="{851C6AC8-BE32-407F-8D6F-65A7A14CAD48}" type="pres">
      <dgm:prSet presAssocID="{81C4A6C4-0F4C-4E4F-A45E-F78FD63EB55C}" presName="rootComposite" presStyleCnt="0"/>
      <dgm:spPr/>
    </dgm:pt>
    <dgm:pt modelId="{5236FC3C-287D-4BB1-A590-B3529619E9D4}" type="pres">
      <dgm:prSet presAssocID="{81C4A6C4-0F4C-4E4F-A45E-F78FD63EB55C}" presName="rootText" presStyleLbl="node2" presStyleIdx="1" presStyleCnt="4">
        <dgm:presLayoutVars>
          <dgm:chPref val="3"/>
        </dgm:presLayoutVars>
      </dgm:prSet>
      <dgm:spPr/>
      <dgm:t>
        <a:bodyPr/>
        <a:lstStyle/>
        <a:p>
          <a:endParaRPr lang="ru-RU"/>
        </a:p>
      </dgm:t>
    </dgm:pt>
    <dgm:pt modelId="{3E301127-5CED-4FF0-808A-629E39B9F42C}" type="pres">
      <dgm:prSet presAssocID="{81C4A6C4-0F4C-4E4F-A45E-F78FD63EB55C}" presName="rootConnector" presStyleLbl="node2" presStyleIdx="1" presStyleCnt="4"/>
      <dgm:spPr/>
      <dgm:t>
        <a:bodyPr/>
        <a:lstStyle/>
        <a:p>
          <a:endParaRPr lang="ru-RU"/>
        </a:p>
      </dgm:t>
    </dgm:pt>
    <dgm:pt modelId="{BBA3B2E0-4DFC-473F-AA0C-C1F89ED899E0}" type="pres">
      <dgm:prSet presAssocID="{81C4A6C4-0F4C-4E4F-A45E-F78FD63EB55C}" presName="hierChild4" presStyleCnt="0"/>
      <dgm:spPr/>
    </dgm:pt>
    <dgm:pt modelId="{BBFE4B03-1AAF-4631-ACB5-2F15CBC5AF2D}" type="pres">
      <dgm:prSet presAssocID="{B0AC2ED8-E88C-4E94-8B24-09FF4CFB214A}" presName="Name37" presStyleLbl="parChTrans1D3" presStyleIdx="3" presStyleCnt="9"/>
      <dgm:spPr/>
      <dgm:t>
        <a:bodyPr/>
        <a:lstStyle/>
        <a:p>
          <a:endParaRPr lang="ru-RU"/>
        </a:p>
      </dgm:t>
    </dgm:pt>
    <dgm:pt modelId="{06A06ED3-8149-4294-8CE9-13A391067B25}" type="pres">
      <dgm:prSet presAssocID="{49760246-61DC-4FA1-A426-0F7F18BD45C1}" presName="hierRoot2" presStyleCnt="0">
        <dgm:presLayoutVars>
          <dgm:hierBranch val="init"/>
        </dgm:presLayoutVars>
      </dgm:prSet>
      <dgm:spPr/>
    </dgm:pt>
    <dgm:pt modelId="{9E9AD5F0-0317-4294-AC04-257EF2918F7F}" type="pres">
      <dgm:prSet presAssocID="{49760246-61DC-4FA1-A426-0F7F18BD45C1}" presName="rootComposite" presStyleCnt="0"/>
      <dgm:spPr/>
    </dgm:pt>
    <dgm:pt modelId="{BCCC2C83-CAC9-4A9A-80CB-A90A0BEDDBFD}" type="pres">
      <dgm:prSet presAssocID="{49760246-61DC-4FA1-A426-0F7F18BD45C1}" presName="rootText" presStyleLbl="node3" presStyleIdx="3" presStyleCnt="9">
        <dgm:presLayoutVars>
          <dgm:chPref val="3"/>
        </dgm:presLayoutVars>
      </dgm:prSet>
      <dgm:spPr/>
      <dgm:t>
        <a:bodyPr/>
        <a:lstStyle/>
        <a:p>
          <a:endParaRPr lang="ru-RU"/>
        </a:p>
      </dgm:t>
    </dgm:pt>
    <dgm:pt modelId="{572AE044-7D9A-4F90-B4B5-5BDBABB385FA}" type="pres">
      <dgm:prSet presAssocID="{49760246-61DC-4FA1-A426-0F7F18BD45C1}" presName="rootConnector" presStyleLbl="node3" presStyleIdx="3" presStyleCnt="9"/>
      <dgm:spPr/>
      <dgm:t>
        <a:bodyPr/>
        <a:lstStyle/>
        <a:p>
          <a:endParaRPr lang="ru-RU"/>
        </a:p>
      </dgm:t>
    </dgm:pt>
    <dgm:pt modelId="{F99C432C-E367-46A4-9696-4FC3CA63ED8E}" type="pres">
      <dgm:prSet presAssocID="{49760246-61DC-4FA1-A426-0F7F18BD45C1}" presName="hierChild4" presStyleCnt="0"/>
      <dgm:spPr/>
    </dgm:pt>
    <dgm:pt modelId="{35A66B88-939A-4D72-A178-500996E3A2DE}" type="pres">
      <dgm:prSet presAssocID="{49760246-61DC-4FA1-A426-0F7F18BD45C1}" presName="hierChild5" presStyleCnt="0"/>
      <dgm:spPr/>
    </dgm:pt>
    <dgm:pt modelId="{6EBEDEB1-254E-43C6-91DE-A1F9109EC8CC}" type="pres">
      <dgm:prSet presAssocID="{16B00E92-0C1D-448C-A622-33E9FD7D30F6}" presName="Name37" presStyleLbl="parChTrans1D3" presStyleIdx="4" presStyleCnt="9"/>
      <dgm:spPr/>
      <dgm:t>
        <a:bodyPr/>
        <a:lstStyle/>
        <a:p>
          <a:endParaRPr lang="ru-RU"/>
        </a:p>
      </dgm:t>
    </dgm:pt>
    <dgm:pt modelId="{EADA9332-C6EF-4AC3-9355-12EC19AF4987}" type="pres">
      <dgm:prSet presAssocID="{AC589161-2D6C-4D1B-8E0C-A2663411F8CD}" presName="hierRoot2" presStyleCnt="0">
        <dgm:presLayoutVars>
          <dgm:hierBranch val="init"/>
        </dgm:presLayoutVars>
      </dgm:prSet>
      <dgm:spPr/>
    </dgm:pt>
    <dgm:pt modelId="{4779F431-43B0-441D-8D00-9E0DC56D51D7}" type="pres">
      <dgm:prSet presAssocID="{AC589161-2D6C-4D1B-8E0C-A2663411F8CD}" presName="rootComposite" presStyleCnt="0"/>
      <dgm:spPr/>
    </dgm:pt>
    <dgm:pt modelId="{45DDD674-CDB0-46A3-A693-583D711B93A7}" type="pres">
      <dgm:prSet presAssocID="{AC589161-2D6C-4D1B-8E0C-A2663411F8CD}" presName="rootText" presStyleLbl="node3" presStyleIdx="4" presStyleCnt="9">
        <dgm:presLayoutVars>
          <dgm:chPref val="3"/>
        </dgm:presLayoutVars>
      </dgm:prSet>
      <dgm:spPr/>
      <dgm:t>
        <a:bodyPr/>
        <a:lstStyle/>
        <a:p>
          <a:endParaRPr lang="ru-RU"/>
        </a:p>
      </dgm:t>
    </dgm:pt>
    <dgm:pt modelId="{76ACD34C-B10A-498A-AAA7-FAE7647DB740}" type="pres">
      <dgm:prSet presAssocID="{AC589161-2D6C-4D1B-8E0C-A2663411F8CD}" presName="rootConnector" presStyleLbl="node3" presStyleIdx="4" presStyleCnt="9"/>
      <dgm:spPr/>
      <dgm:t>
        <a:bodyPr/>
        <a:lstStyle/>
        <a:p>
          <a:endParaRPr lang="ru-RU"/>
        </a:p>
      </dgm:t>
    </dgm:pt>
    <dgm:pt modelId="{FF8B4D8D-7BF0-471D-A0C5-4616DFB4DEB0}" type="pres">
      <dgm:prSet presAssocID="{AC589161-2D6C-4D1B-8E0C-A2663411F8CD}" presName="hierChild4" presStyleCnt="0"/>
      <dgm:spPr/>
    </dgm:pt>
    <dgm:pt modelId="{2FDF45FE-B9D6-4F3B-8B09-5542C3C50D4A}" type="pres">
      <dgm:prSet presAssocID="{AC589161-2D6C-4D1B-8E0C-A2663411F8CD}" presName="hierChild5" presStyleCnt="0"/>
      <dgm:spPr/>
    </dgm:pt>
    <dgm:pt modelId="{D74546C8-F647-4B51-B45C-7261AFADC284}" type="pres">
      <dgm:prSet presAssocID="{435A0601-F646-4516-8DE9-42DCFD23135A}" presName="Name37" presStyleLbl="parChTrans1D3" presStyleIdx="5" presStyleCnt="9"/>
      <dgm:spPr/>
      <dgm:t>
        <a:bodyPr/>
        <a:lstStyle/>
        <a:p>
          <a:endParaRPr lang="ru-RU"/>
        </a:p>
      </dgm:t>
    </dgm:pt>
    <dgm:pt modelId="{011A8BEE-19D7-4DE9-A72D-502A39B78995}" type="pres">
      <dgm:prSet presAssocID="{724B6C0B-A146-4485-822C-4F81F70B2EBA}" presName="hierRoot2" presStyleCnt="0">
        <dgm:presLayoutVars>
          <dgm:hierBranch val="init"/>
        </dgm:presLayoutVars>
      </dgm:prSet>
      <dgm:spPr/>
    </dgm:pt>
    <dgm:pt modelId="{061FB554-A038-4A9F-BC75-D95177E3DD8F}" type="pres">
      <dgm:prSet presAssocID="{724B6C0B-A146-4485-822C-4F81F70B2EBA}" presName="rootComposite" presStyleCnt="0"/>
      <dgm:spPr/>
    </dgm:pt>
    <dgm:pt modelId="{96DB5CF4-4F0D-462E-AE10-997AE9F9C14B}" type="pres">
      <dgm:prSet presAssocID="{724B6C0B-A146-4485-822C-4F81F70B2EBA}" presName="rootText" presStyleLbl="node3" presStyleIdx="5" presStyleCnt="9">
        <dgm:presLayoutVars>
          <dgm:chPref val="3"/>
        </dgm:presLayoutVars>
      </dgm:prSet>
      <dgm:spPr/>
      <dgm:t>
        <a:bodyPr/>
        <a:lstStyle/>
        <a:p>
          <a:endParaRPr lang="ru-RU"/>
        </a:p>
      </dgm:t>
    </dgm:pt>
    <dgm:pt modelId="{303DFBD5-EE10-4FA1-873B-30A5292F14D2}" type="pres">
      <dgm:prSet presAssocID="{724B6C0B-A146-4485-822C-4F81F70B2EBA}" presName="rootConnector" presStyleLbl="node3" presStyleIdx="5" presStyleCnt="9"/>
      <dgm:spPr/>
      <dgm:t>
        <a:bodyPr/>
        <a:lstStyle/>
        <a:p>
          <a:endParaRPr lang="ru-RU"/>
        </a:p>
      </dgm:t>
    </dgm:pt>
    <dgm:pt modelId="{B0DAC501-F7BD-409E-A6E9-99FE4B7CF716}" type="pres">
      <dgm:prSet presAssocID="{724B6C0B-A146-4485-822C-4F81F70B2EBA}" presName="hierChild4" presStyleCnt="0"/>
      <dgm:spPr/>
    </dgm:pt>
    <dgm:pt modelId="{AA7E3699-BF2E-4945-945A-42FE46B0E76D}" type="pres">
      <dgm:prSet presAssocID="{724B6C0B-A146-4485-822C-4F81F70B2EBA}" presName="hierChild5" presStyleCnt="0"/>
      <dgm:spPr/>
    </dgm:pt>
    <dgm:pt modelId="{9CBA4FCE-A5EE-4301-A4C8-27A4DCBD6CFC}" type="pres">
      <dgm:prSet presAssocID="{81C4A6C4-0F4C-4E4F-A45E-F78FD63EB55C}" presName="hierChild5" presStyleCnt="0"/>
      <dgm:spPr/>
    </dgm:pt>
    <dgm:pt modelId="{6CD2EFCB-A26A-4EB2-91DE-28BCDF7D6BE5}" type="pres">
      <dgm:prSet presAssocID="{78D18765-B84E-4DC4-8B7B-069DDD2140FD}" presName="Name37" presStyleLbl="parChTrans1D2" presStyleIdx="2" presStyleCnt="4"/>
      <dgm:spPr/>
      <dgm:t>
        <a:bodyPr/>
        <a:lstStyle/>
        <a:p>
          <a:endParaRPr lang="ru-RU"/>
        </a:p>
      </dgm:t>
    </dgm:pt>
    <dgm:pt modelId="{AC0EBE94-850F-443E-8078-25F2E95FBF59}" type="pres">
      <dgm:prSet presAssocID="{F4EB7E0E-45FD-42B8-88C2-606096361B4F}" presName="hierRoot2" presStyleCnt="0">
        <dgm:presLayoutVars>
          <dgm:hierBranch val="init"/>
        </dgm:presLayoutVars>
      </dgm:prSet>
      <dgm:spPr/>
    </dgm:pt>
    <dgm:pt modelId="{4C39AC12-2E1C-48C8-AB9E-EF747BBCD8C7}" type="pres">
      <dgm:prSet presAssocID="{F4EB7E0E-45FD-42B8-88C2-606096361B4F}" presName="rootComposite" presStyleCnt="0"/>
      <dgm:spPr/>
    </dgm:pt>
    <dgm:pt modelId="{E2B545D3-504C-489A-A2B2-7717F03B3E45}" type="pres">
      <dgm:prSet presAssocID="{F4EB7E0E-45FD-42B8-88C2-606096361B4F}" presName="rootText" presStyleLbl="node2" presStyleIdx="2" presStyleCnt="4">
        <dgm:presLayoutVars>
          <dgm:chPref val="3"/>
        </dgm:presLayoutVars>
      </dgm:prSet>
      <dgm:spPr/>
      <dgm:t>
        <a:bodyPr/>
        <a:lstStyle/>
        <a:p>
          <a:endParaRPr lang="ru-RU"/>
        </a:p>
      </dgm:t>
    </dgm:pt>
    <dgm:pt modelId="{96A7F161-27E7-409E-BFB7-69064B3A659A}" type="pres">
      <dgm:prSet presAssocID="{F4EB7E0E-45FD-42B8-88C2-606096361B4F}" presName="rootConnector" presStyleLbl="node2" presStyleIdx="2" presStyleCnt="4"/>
      <dgm:spPr/>
      <dgm:t>
        <a:bodyPr/>
        <a:lstStyle/>
        <a:p>
          <a:endParaRPr lang="ru-RU"/>
        </a:p>
      </dgm:t>
    </dgm:pt>
    <dgm:pt modelId="{B7808918-5CD7-42AF-BBBE-3E112D4CA610}" type="pres">
      <dgm:prSet presAssocID="{F4EB7E0E-45FD-42B8-88C2-606096361B4F}" presName="hierChild4" presStyleCnt="0"/>
      <dgm:spPr/>
    </dgm:pt>
    <dgm:pt modelId="{BE5603C5-063B-44E8-8182-163AF3A9EDC2}" type="pres">
      <dgm:prSet presAssocID="{8D4D0A20-E045-4825-800D-3111FB080271}" presName="Name37" presStyleLbl="parChTrans1D3" presStyleIdx="6" presStyleCnt="9"/>
      <dgm:spPr/>
      <dgm:t>
        <a:bodyPr/>
        <a:lstStyle/>
        <a:p>
          <a:endParaRPr lang="ru-RU"/>
        </a:p>
      </dgm:t>
    </dgm:pt>
    <dgm:pt modelId="{2D06BA83-C8C7-4C27-9DB4-F53C952099A8}" type="pres">
      <dgm:prSet presAssocID="{63C87A2D-A64B-48F9-91B4-9DF1325FB63A}" presName="hierRoot2" presStyleCnt="0">
        <dgm:presLayoutVars>
          <dgm:hierBranch val="init"/>
        </dgm:presLayoutVars>
      </dgm:prSet>
      <dgm:spPr/>
    </dgm:pt>
    <dgm:pt modelId="{BEA8B1BB-65C2-45BC-A739-332127978A79}" type="pres">
      <dgm:prSet presAssocID="{63C87A2D-A64B-48F9-91B4-9DF1325FB63A}" presName="rootComposite" presStyleCnt="0"/>
      <dgm:spPr/>
    </dgm:pt>
    <dgm:pt modelId="{E7FDE483-B3F7-4322-8048-0D7192B75F9F}" type="pres">
      <dgm:prSet presAssocID="{63C87A2D-A64B-48F9-91B4-9DF1325FB63A}" presName="rootText" presStyleLbl="node3" presStyleIdx="6" presStyleCnt="9">
        <dgm:presLayoutVars>
          <dgm:chPref val="3"/>
        </dgm:presLayoutVars>
      </dgm:prSet>
      <dgm:spPr/>
      <dgm:t>
        <a:bodyPr/>
        <a:lstStyle/>
        <a:p>
          <a:endParaRPr lang="ru-RU"/>
        </a:p>
      </dgm:t>
    </dgm:pt>
    <dgm:pt modelId="{EA6FB857-7862-4990-A46A-7F9245DEB05F}" type="pres">
      <dgm:prSet presAssocID="{63C87A2D-A64B-48F9-91B4-9DF1325FB63A}" presName="rootConnector" presStyleLbl="node3" presStyleIdx="6" presStyleCnt="9"/>
      <dgm:spPr/>
      <dgm:t>
        <a:bodyPr/>
        <a:lstStyle/>
        <a:p>
          <a:endParaRPr lang="ru-RU"/>
        </a:p>
      </dgm:t>
    </dgm:pt>
    <dgm:pt modelId="{2FDC3881-88DD-499E-A18C-60B94C1E0B16}" type="pres">
      <dgm:prSet presAssocID="{63C87A2D-A64B-48F9-91B4-9DF1325FB63A}" presName="hierChild4" presStyleCnt="0"/>
      <dgm:spPr/>
    </dgm:pt>
    <dgm:pt modelId="{CDA6111F-AA5F-46B8-A604-DC8424BFA31F}" type="pres">
      <dgm:prSet presAssocID="{63C87A2D-A64B-48F9-91B4-9DF1325FB63A}" presName="hierChild5" presStyleCnt="0"/>
      <dgm:spPr/>
    </dgm:pt>
    <dgm:pt modelId="{E9D79257-D3E8-402F-9D88-65AA9DA93A8E}" type="pres">
      <dgm:prSet presAssocID="{0040FDC8-1C48-4482-876F-B18A25529378}" presName="Name37" presStyleLbl="parChTrans1D3" presStyleIdx="7" presStyleCnt="9"/>
      <dgm:spPr/>
      <dgm:t>
        <a:bodyPr/>
        <a:lstStyle/>
        <a:p>
          <a:endParaRPr lang="ru-RU"/>
        </a:p>
      </dgm:t>
    </dgm:pt>
    <dgm:pt modelId="{F275B0C7-88A4-4BDA-8215-1D9B1BC64869}" type="pres">
      <dgm:prSet presAssocID="{0E0ED825-EBE0-4F49-9304-5DB7FBA2A3E4}" presName="hierRoot2" presStyleCnt="0">
        <dgm:presLayoutVars>
          <dgm:hierBranch val="init"/>
        </dgm:presLayoutVars>
      </dgm:prSet>
      <dgm:spPr/>
    </dgm:pt>
    <dgm:pt modelId="{F952417E-1E95-4E79-8B2F-74E3DFFC36D1}" type="pres">
      <dgm:prSet presAssocID="{0E0ED825-EBE0-4F49-9304-5DB7FBA2A3E4}" presName="rootComposite" presStyleCnt="0"/>
      <dgm:spPr/>
    </dgm:pt>
    <dgm:pt modelId="{031E6545-CAF7-42B3-AF01-1AF5918A476D}" type="pres">
      <dgm:prSet presAssocID="{0E0ED825-EBE0-4F49-9304-5DB7FBA2A3E4}" presName="rootText" presStyleLbl="node3" presStyleIdx="7" presStyleCnt="9">
        <dgm:presLayoutVars>
          <dgm:chPref val="3"/>
        </dgm:presLayoutVars>
      </dgm:prSet>
      <dgm:spPr/>
      <dgm:t>
        <a:bodyPr/>
        <a:lstStyle/>
        <a:p>
          <a:endParaRPr lang="ru-RU"/>
        </a:p>
      </dgm:t>
    </dgm:pt>
    <dgm:pt modelId="{26C393A3-9F9B-414A-9B7C-2168EA3CE886}" type="pres">
      <dgm:prSet presAssocID="{0E0ED825-EBE0-4F49-9304-5DB7FBA2A3E4}" presName="rootConnector" presStyleLbl="node3" presStyleIdx="7" presStyleCnt="9"/>
      <dgm:spPr/>
      <dgm:t>
        <a:bodyPr/>
        <a:lstStyle/>
        <a:p>
          <a:endParaRPr lang="ru-RU"/>
        </a:p>
      </dgm:t>
    </dgm:pt>
    <dgm:pt modelId="{59362ECD-5784-44C5-B428-B8DF931FCCBA}" type="pres">
      <dgm:prSet presAssocID="{0E0ED825-EBE0-4F49-9304-5DB7FBA2A3E4}" presName="hierChild4" presStyleCnt="0"/>
      <dgm:spPr/>
    </dgm:pt>
    <dgm:pt modelId="{2533945E-2DCE-48AB-9B35-ECB25BC405F4}" type="pres">
      <dgm:prSet presAssocID="{0E0ED825-EBE0-4F49-9304-5DB7FBA2A3E4}" presName="hierChild5" presStyleCnt="0"/>
      <dgm:spPr/>
    </dgm:pt>
    <dgm:pt modelId="{659B291F-3EC9-4490-97E1-938A44E04398}" type="pres">
      <dgm:prSet presAssocID="{91CF4BAB-A9DA-43C3-9A44-A938BD88697C}" presName="Name37" presStyleLbl="parChTrans1D3" presStyleIdx="8" presStyleCnt="9"/>
      <dgm:spPr/>
      <dgm:t>
        <a:bodyPr/>
        <a:lstStyle/>
        <a:p>
          <a:endParaRPr lang="ru-RU"/>
        </a:p>
      </dgm:t>
    </dgm:pt>
    <dgm:pt modelId="{BCBBAEC1-8928-4DAD-BEEE-63679FEB307D}" type="pres">
      <dgm:prSet presAssocID="{EE98D34B-480D-46C7-AEDC-AAC512784EA6}" presName="hierRoot2" presStyleCnt="0">
        <dgm:presLayoutVars>
          <dgm:hierBranch val="init"/>
        </dgm:presLayoutVars>
      </dgm:prSet>
      <dgm:spPr/>
    </dgm:pt>
    <dgm:pt modelId="{1761FA17-7680-43D6-B989-21905734DB77}" type="pres">
      <dgm:prSet presAssocID="{EE98D34B-480D-46C7-AEDC-AAC512784EA6}" presName="rootComposite" presStyleCnt="0"/>
      <dgm:spPr/>
    </dgm:pt>
    <dgm:pt modelId="{D52160A6-87E6-439E-940A-6CFE2EE012DF}" type="pres">
      <dgm:prSet presAssocID="{EE98D34B-480D-46C7-AEDC-AAC512784EA6}" presName="rootText" presStyleLbl="node3" presStyleIdx="8" presStyleCnt="9">
        <dgm:presLayoutVars>
          <dgm:chPref val="3"/>
        </dgm:presLayoutVars>
      </dgm:prSet>
      <dgm:spPr/>
      <dgm:t>
        <a:bodyPr/>
        <a:lstStyle/>
        <a:p>
          <a:endParaRPr lang="ru-RU"/>
        </a:p>
      </dgm:t>
    </dgm:pt>
    <dgm:pt modelId="{840A6134-B1C8-4A49-876C-DDE8C0C62079}" type="pres">
      <dgm:prSet presAssocID="{EE98D34B-480D-46C7-AEDC-AAC512784EA6}" presName="rootConnector" presStyleLbl="node3" presStyleIdx="8" presStyleCnt="9"/>
      <dgm:spPr/>
      <dgm:t>
        <a:bodyPr/>
        <a:lstStyle/>
        <a:p>
          <a:endParaRPr lang="ru-RU"/>
        </a:p>
      </dgm:t>
    </dgm:pt>
    <dgm:pt modelId="{2EB39C8E-3BFD-4526-A887-F1C2EE33784C}" type="pres">
      <dgm:prSet presAssocID="{EE98D34B-480D-46C7-AEDC-AAC512784EA6}" presName="hierChild4" presStyleCnt="0"/>
      <dgm:spPr/>
    </dgm:pt>
    <dgm:pt modelId="{A0C0BDAD-EB73-4FC6-A63A-C87758D92E5E}" type="pres">
      <dgm:prSet presAssocID="{EE98D34B-480D-46C7-AEDC-AAC512784EA6}" presName="hierChild5" presStyleCnt="0"/>
      <dgm:spPr/>
    </dgm:pt>
    <dgm:pt modelId="{E745D1B8-6E14-4CF2-9B52-BF0EB754F21C}" type="pres">
      <dgm:prSet presAssocID="{F4EB7E0E-45FD-42B8-88C2-606096361B4F}" presName="hierChild5" presStyleCnt="0"/>
      <dgm:spPr/>
    </dgm:pt>
    <dgm:pt modelId="{E2F5281B-AB84-48F3-A942-45FC3A923C3C}" type="pres">
      <dgm:prSet presAssocID="{49536D86-F0C2-4D47-BB32-FF01153EA8C8}" presName="Name37" presStyleLbl="parChTrans1D2" presStyleIdx="3" presStyleCnt="4"/>
      <dgm:spPr/>
      <dgm:t>
        <a:bodyPr/>
        <a:lstStyle/>
        <a:p>
          <a:endParaRPr lang="ru-RU"/>
        </a:p>
      </dgm:t>
    </dgm:pt>
    <dgm:pt modelId="{2BCAC874-789C-4539-9C90-A48F71249D69}" type="pres">
      <dgm:prSet presAssocID="{FD90E13C-C0D6-42CA-8FF0-19C72FAC0936}" presName="hierRoot2" presStyleCnt="0">
        <dgm:presLayoutVars>
          <dgm:hierBranch val="init"/>
        </dgm:presLayoutVars>
      </dgm:prSet>
      <dgm:spPr/>
    </dgm:pt>
    <dgm:pt modelId="{2D33F0F7-E2DD-42DC-8D7B-34503440196C}" type="pres">
      <dgm:prSet presAssocID="{FD90E13C-C0D6-42CA-8FF0-19C72FAC0936}" presName="rootComposite" presStyleCnt="0"/>
      <dgm:spPr/>
    </dgm:pt>
    <dgm:pt modelId="{CEFB92E9-7E8F-4DEF-AD57-556DD3FC834C}" type="pres">
      <dgm:prSet presAssocID="{FD90E13C-C0D6-42CA-8FF0-19C72FAC0936}" presName="rootText" presStyleLbl="node2" presStyleIdx="3" presStyleCnt="4">
        <dgm:presLayoutVars>
          <dgm:chPref val="3"/>
        </dgm:presLayoutVars>
      </dgm:prSet>
      <dgm:spPr/>
      <dgm:t>
        <a:bodyPr/>
        <a:lstStyle/>
        <a:p>
          <a:endParaRPr lang="ru-RU"/>
        </a:p>
      </dgm:t>
    </dgm:pt>
    <dgm:pt modelId="{40DD0081-005D-4691-9B0E-BB6A54C36AF6}" type="pres">
      <dgm:prSet presAssocID="{FD90E13C-C0D6-42CA-8FF0-19C72FAC0936}" presName="rootConnector" presStyleLbl="node2" presStyleIdx="3" presStyleCnt="4"/>
      <dgm:spPr/>
      <dgm:t>
        <a:bodyPr/>
        <a:lstStyle/>
        <a:p>
          <a:endParaRPr lang="ru-RU"/>
        </a:p>
      </dgm:t>
    </dgm:pt>
    <dgm:pt modelId="{2D34033D-F07C-4019-8874-7F8BDFBCE419}" type="pres">
      <dgm:prSet presAssocID="{FD90E13C-C0D6-42CA-8FF0-19C72FAC0936}" presName="hierChild4" presStyleCnt="0"/>
      <dgm:spPr/>
    </dgm:pt>
    <dgm:pt modelId="{4685469D-1E0A-4EE7-AD2F-4FD253A0126C}" type="pres">
      <dgm:prSet presAssocID="{FD90E13C-C0D6-42CA-8FF0-19C72FAC0936}" presName="hierChild5" presStyleCnt="0"/>
      <dgm:spPr/>
    </dgm:pt>
    <dgm:pt modelId="{F1D260FD-6DD7-4A8E-AA58-B4EDD8FC7B11}" type="pres">
      <dgm:prSet presAssocID="{99A5A1A3-335C-4025-9807-3BA262312323}" presName="hierChild3" presStyleCnt="0"/>
      <dgm:spPr/>
    </dgm:pt>
  </dgm:ptLst>
  <dgm:cxnLst>
    <dgm:cxn modelId="{F0EA7601-B161-4752-AA15-FC070A135271}" srcId="{F4EB7E0E-45FD-42B8-88C2-606096361B4F}" destId="{63C87A2D-A64B-48F9-91B4-9DF1325FB63A}" srcOrd="0" destOrd="0" parTransId="{8D4D0A20-E045-4825-800D-3111FB080271}" sibTransId="{201A84DB-001E-4B0E-84D0-134DEA910A0C}"/>
    <dgm:cxn modelId="{878B6DAB-512B-4DC1-BE3E-B420D2E1E5CC}" type="presOf" srcId="{81C4A6C4-0F4C-4E4F-A45E-F78FD63EB55C}" destId="{3E301127-5CED-4FF0-808A-629E39B9F42C}" srcOrd="1" destOrd="0" presId="urn:microsoft.com/office/officeart/2005/8/layout/orgChart1"/>
    <dgm:cxn modelId="{2CE883A2-DAB0-41AA-B786-654946F61AF2}" type="presOf" srcId="{3B76C9AB-118B-4B0E-8950-74FE832CD5E7}" destId="{85C10911-2CA7-4F21-AA19-07631A3EF18D}" srcOrd="1" destOrd="0" presId="urn:microsoft.com/office/officeart/2005/8/layout/orgChart1"/>
    <dgm:cxn modelId="{C7B234A8-1DCF-477C-98E3-EC5CE539F3BD}" srcId="{99A5A1A3-335C-4025-9807-3BA262312323}" destId="{81C4A6C4-0F4C-4E4F-A45E-F78FD63EB55C}" srcOrd="1" destOrd="0" parTransId="{47B8C9F7-0187-4E43-92AA-5867E02A1FF1}" sibTransId="{0A67D91B-A70B-42F0-ACC1-5845C22DCFD4}"/>
    <dgm:cxn modelId="{33F7F3CF-007B-4FEA-9BF1-14E387715372}" srcId="{F4EB7E0E-45FD-42B8-88C2-606096361B4F}" destId="{0E0ED825-EBE0-4F49-9304-5DB7FBA2A3E4}" srcOrd="1" destOrd="0" parTransId="{0040FDC8-1C48-4482-876F-B18A25529378}" sibTransId="{FFF19BD0-03B1-45DA-8184-9A3329FB2456}"/>
    <dgm:cxn modelId="{D8563E03-8763-43B5-8E1C-947367764354}" type="presOf" srcId="{435A0601-F646-4516-8DE9-42DCFD23135A}" destId="{D74546C8-F647-4B51-B45C-7261AFADC284}" srcOrd="0" destOrd="0" presId="urn:microsoft.com/office/officeart/2005/8/layout/orgChart1"/>
    <dgm:cxn modelId="{2B194770-65A4-4CD2-8073-51CF76E20875}" type="presOf" srcId="{A0FC084C-EDA0-494D-A6B4-8A744DE66E75}" destId="{0F3D26F1-7417-4791-B2EC-51840F349E3A}" srcOrd="0" destOrd="0" presId="urn:microsoft.com/office/officeart/2005/8/layout/orgChart1"/>
    <dgm:cxn modelId="{F05BA3BF-628C-4A69-AE64-217E34A6B624}" type="presOf" srcId="{800A82EF-D69A-459F-A5E5-C9964FBAD28B}" destId="{103E0A9A-60FB-4268-9C6A-7780DB99FF99}" srcOrd="0" destOrd="0" presId="urn:microsoft.com/office/officeart/2005/8/layout/orgChart1"/>
    <dgm:cxn modelId="{E570B72B-6F3B-4D1C-A1BA-898EBAA3690C}" srcId="{F4EB7E0E-45FD-42B8-88C2-606096361B4F}" destId="{EE98D34B-480D-46C7-AEDC-AAC512784EA6}" srcOrd="2" destOrd="0" parTransId="{91CF4BAB-A9DA-43C3-9A44-A938BD88697C}" sibTransId="{766E503C-BC70-42D8-A6C8-5883B0DA6ADA}"/>
    <dgm:cxn modelId="{9F5C251D-3369-4DCB-9A2F-1459382FC8F7}" type="presOf" srcId="{49536D86-F0C2-4D47-BB32-FF01153EA8C8}" destId="{E2F5281B-AB84-48F3-A942-45FC3A923C3C}" srcOrd="0" destOrd="0" presId="urn:microsoft.com/office/officeart/2005/8/layout/orgChart1"/>
    <dgm:cxn modelId="{B81AA7EC-EA18-421E-B441-755B4E3077BF}" type="presOf" srcId="{F4EB7E0E-45FD-42B8-88C2-606096361B4F}" destId="{96A7F161-27E7-409E-BFB7-69064B3A659A}" srcOrd="1" destOrd="0" presId="urn:microsoft.com/office/officeart/2005/8/layout/orgChart1"/>
    <dgm:cxn modelId="{E5236770-61C5-4381-8B34-D9A82A499F2B}" type="presOf" srcId="{AC589161-2D6C-4D1B-8E0C-A2663411F8CD}" destId="{45DDD674-CDB0-46A3-A693-583D711B93A7}" srcOrd="0" destOrd="0" presId="urn:microsoft.com/office/officeart/2005/8/layout/orgChart1"/>
    <dgm:cxn modelId="{699953DC-1ADB-4A41-8EA4-09D4429F2B06}" type="presOf" srcId="{B0AC2ED8-E88C-4E94-8B24-09FF4CFB214A}" destId="{BBFE4B03-1AAF-4631-ACB5-2F15CBC5AF2D}" srcOrd="0" destOrd="0" presId="urn:microsoft.com/office/officeart/2005/8/layout/orgChart1"/>
    <dgm:cxn modelId="{26E18DBA-770A-4559-AC26-D09E0DF54450}" type="presOf" srcId="{99A5A1A3-335C-4025-9807-3BA262312323}" destId="{0CB5ED87-01E2-454E-97BB-8B4F24432CA9}" srcOrd="0" destOrd="0" presId="urn:microsoft.com/office/officeart/2005/8/layout/orgChart1"/>
    <dgm:cxn modelId="{97777893-7D0C-462E-BF80-51EB4356AA46}" type="presOf" srcId="{47B8C9F7-0187-4E43-92AA-5867E02A1FF1}" destId="{D3A28E77-DE2C-4748-9019-EDAF25E635D2}" srcOrd="0" destOrd="0" presId="urn:microsoft.com/office/officeart/2005/8/layout/orgChart1"/>
    <dgm:cxn modelId="{208D5B0D-AD2B-418A-A679-83180A03E104}" type="presOf" srcId="{2DAF6375-233E-4760-AEAE-3A0D77D40908}" destId="{9172237B-1A94-4A2B-B92D-749448EEE67B}" srcOrd="1" destOrd="0" presId="urn:microsoft.com/office/officeart/2005/8/layout/orgChart1"/>
    <dgm:cxn modelId="{35C0F534-9744-4150-B7FA-2FDAFE3E031C}" type="presOf" srcId="{AC589161-2D6C-4D1B-8E0C-A2663411F8CD}" destId="{76ACD34C-B10A-498A-AAA7-FAE7647DB740}" srcOrd="1" destOrd="0" presId="urn:microsoft.com/office/officeart/2005/8/layout/orgChart1"/>
    <dgm:cxn modelId="{7588333A-A909-47E7-8CC8-8C0E9AAE97CE}" srcId="{81C4A6C4-0F4C-4E4F-A45E-F78FD63EB55C}" destId="{724B6C0B-A146-4485-822C-4F81F70B2EBA}" srcOrd="2" destOrd="0" parTransId="{435A0601-F646-4516-8DE9-42DCFD23135A}" sibTransId="{0F8AEAE2-07FD-447D-A803-F9594882949F}"/>
    <dgm:cxn modelId="{698352EF-9CB6-4E88-AEDD-DDE0A94D4A34}" type="presOf" srcId="{3B76C9AB-118B-4B0E-8950-74FE832CD5E7}" destId="{804DFC90-BC04-470F-96FE-8711DCD15AA1}" srcOrd="0" destOrd="0" presId="urn:microsoft.com/office/officeart/2005/8/layout/orgChart1"/>
    <dgm:cxn modelId="{AC9D10CE-6461-4B47-8B16-9E1C2B1974C9}" srcId="{99A5A1A3-335C-4025-9807-3BA262312323}" destId="{68B3B1E4-49B6-4999-AE80-6E0360D5D52F}" srcOrd="0" destOrd="0" parTransId="{A0FC084C-EDA0-494D-A6B4-8A744DE66E75}" sibTransId="{D3FC8272-24E0-44C0-8374-ABF49D35BE14}"/>
    <dgm:cxn modelId="{20DF377B-C909-4DA1-8BE8-314F6A1ECBF3}" srcId="{81C4A6C4-0F4C-4E4F-A45E-F78FD63EB55C}" destId="{49760246-61DC-4FA1-A426-0F7F18BD45C1}" srcOrd="0" destOrd="0" parTransId="{B0AC2ED8-E88C-4E94-8B24-09FF4CFB214A}" sibTransId="{DF2D4A97-9A8F-49C4-86E5-A2AE3DE36A50}"/>
    <dgm:cxn modelId="{C5900D1E-B3B8-4CC5-A984-ECA6CBC7DC89}" type="presOf" srcId="{0A145B52-71BB-4FDF-A3C7-26E25F4CC1BC}" destId="{4EA84FF4-3870-4484-99DA-3D96474EB406}" srcOrd="0" destOrd="0" presId="urn:microsoft.com/office/officeart/2005/8/layout/orgChart1"/>
    <dgm:cxn modelId="{D67C61F3-0389-4B2B-AD41-DDBA2E813078}" srcId="{99A5A1A3-335C-4025-9807-3BA262312323}" destId="{FD90E13C-C0D6-42CA-8FF0-19C72FAC0936}" srcOrd="3" destOrd="0" parTransId="{49536D86-F0C2-4D47-BB32-FF01153EA8C8}" sibTransId="{5E4D1745-A3AB-4C3C-8CEE-11AB1DEB6B87}"/>
    <dgm:cxn modelId="{BD3B5086-7C59-4B3F-9346-9903025EE18F}" type="presOf" srcId="{12E50EE2-CC05-4747-84A4-D602C3645F36}" destId="{6E1944BC-5DEC-4F18-965B-0D72BA19417B}" srcOrd="0" destOrd="0" presId="urn:microsoft.com/office/officeart/2005/8/layout/orgChart1"/>
    <dgm:cxn modelId="{14614DEB-3ECA-4EA2-8F84-8D8625E78516}" type="presOf" srcId="{99A5A1A3-335C-4025-9807-3BA262312323}" destId="{5AEC3C62-AF02-468B-B7D9-3A4B737554B7}" srcOrd="1" destOrd="0" presId="urn:microsoft.com/office/officeart/2005/8/layout/orgChart1"/>
    <dgm:cxn modelId="{E21355DB-79C4-4DB9-8D8D-E67521986A08}" type="presOf" srcId="{63C87A2D-A64B-48F9-91B4-9DF1325FB63A}" destId="{EA6FB857-7862-4990-A46A-7F9245DEB05F}" srcOrd="1" destOrd="0" presId="urn:microsoft.com/office/officeart/2005/8/layout/orgChart1"/>
    <dgm:cxn modelId="{874203F5-9771-433A-92CE-605460BA2DC6}" srcId="{68B3B1E4-49B6-4999-AE80-6E0360D5D52F}" destId="{3B76C9AB-118B-4B0E-8950-74FE832CD5E7}" srcOrd="2" destOrd="0" parTransId="{0A145B52-71BB-4FDF-A3C7-26E25F4CC1BC}" sibTransId="{BDB02260-F160-4CBA-A19E-4DDDEBC2EB24}"/>
    <dgm:cxn modelId="{E5CF185E-0C4F-46B8-A14E-FCBF1A29730D}" type="presOf" srcId="{0E0ED825-EBE0-4F49-9304-5DB7FBA2A3E4}" destId="{26C393A3-9F9B-414A-9B7C-2168EA3CE886}" srcOrd="1" destOrd="0" presId="urn:microsoft.com/office/officeart/2005/8/layout/orgChart1"/>
    <dgm:cxn modelId="{B8047A8F-33BB-4283-9C85-81ACC175518F}" type="presOf" srcId="{8D4D0A20-E045-4825-800D-3111FB080271}" destId="{BE5603C5-063B-44E8-8182-163AF3A9EDC2}" srcOrd="0" destOrd="0" presId="urn:microsoft.com/office/officeart/2005/8/layout/orgChart1"/>
    <dgm:cxn modelId="{1C029EF9-F1DC-411B-858A-77BE5C85202D}" type="presOf" srcId="{0040FDC8-1C48-4482-876F-B18A25529378}" destId="{E9D79257-D3E8-402F-9D88-65AA9DA93A8E}" srcOrd="0" destOrd="0" presId="urn:microsoft.com/office/officeart/2005/8/layout/orgChart1"/>
    <dgm:cxn modelId="{7D0A1066-944D-47F7-86FD-0CAE953E567F}" type="presOf" srcId="{FD90E13C-C0D6-42CA-8FF0-19C72FAC0936}" destId="{CEFB92E9-7E8F-4DEF-AD57-556DD3FC834C}" srcOrd="0" destOrd="0" presId="urn:microsoft.com/office/officeart/2005/8/layout/orgChart1"/>
    <dgm:cxn modelId="{E07B63F3-5540-490E-8C08-2570FCDBF539}" type="presOf" srcId="{EE98D34B-480D-46C7-AEDC-AAC512784EA6}" destId="{840A6134-B1C8-4A49-876C-DDE8C0C62079}" srcOrd="1" destOrd="0" presId="urn:microsoft.com/office/officeart/2005/8/layout/orgChart1"/>
    <dgm:cxn modelId="{9FC7F4A4-79C3-4F9A-BA84-9D594AD37C15}" type="presOf" srcId="{49760246-61DC-4FA1-A426-0F7F18BD45C1}" destId="{BCCC2C83-CAC9-4A9A-80CB-A90A0BEDDBFD}" srcOrd="0" destOrd="0" presId="urn:microsoft.com/office/officeart/2005/8/layout/orgChart1"/>
    <dgm:cxn modelId="{31D9D480-9FE3-4AC1-8E03-091C50A1FD57}" type="presOf" srcId="{78D18765-B84E-4DC4-8B7B-069DDD2140FD}" destId="{6CD2EFCB-A26A-4EB2-91DE-28BCDF7D6BE5}" srcOrd="0" destOrd="0" presId="urn:microsoft.com/office/officeart/2005/8/layout/orgChart1"/>
    <dgm:cxn modelId="{86FB81B3-E374-4C05-9D66-571C69E6A302}" type="presOf" srcId="{0E0ED825-EBE0-4F49-9304-5DB7FBA2A3E4}" destId="{031E6545-CAF7-42B3-AF01-1AF5918A476D}" srcOrd="0" destOrd="0" presId="urn:microsoft.com/office/officeart/2005/8/layout/orgChart1"/>
    <dgm:cxn modelId="{F6C62959-077D-4812-910F-2E657D257BB9}" type="presOf" srcId="{F4EB7E0E-45FD-42B8-88C2-606096361B4F}" destId="{E2B545D3-504C-489A-A2B2-7717F03B3E45}" srcOrd="0" destOrd="0" presId="urn:microsoft.com/office/officeart/2005/8/layout/orgChart1"/>
    <dgm:cxn modelId="{81A83656-1725-4113-A930-123788C6AB32}" type="presOf" srcId="{713898EE-1826-4466-A9E8-1FD6A6E45225}" destId="{7661381D-2A2F-45E0-ABF8-D44671A45781}" srcOrd="0" destOrd="0" presId="urn:microsoft.com/office/officeart/2005/8/layout/orgChart1"/>
    <dgm:cxn modelId="{00C3D009-C552-4962-BF5C-32ADCA9EF60B}" type="presOf" srcId="{68B3B1E4-49B6-4999-AE80-6E0360D5D52F}" destId="{23A5263A-1499-4BB3-9A0A-3E55A81895CB}" srcOrd="0" destOrd="0" presId="urn:microsoft.com/office/officeart/2005/8/layout/orgChart1"/>
    <dgm:cxn modelId="{6EB30486-A0C5-48A3-8597-7F242BE0F705}" type="presOf" srcId="{49760246-61DC-4FA1-A426-0F7F18BD45C1}" destId="{572AE044-7D9A-4F90-B4B5-5BDBABB385FA}" srcOrd="1" destOrd="0" presId="urn:microsoft.com/office/officeart/2005/8/layout/orgChart1"/>
    <dgm:cxn modelId="{2E855B1B-C653-44F2-AED3-51E67ECD2814}" type="presOf" srcId="{724B6C0B-A146-4485-822C-4F81F70B2EBA}" destId="{96DB5CF4-4F0D-462E-AE10-997AE9F9C14B}" srcOrd="0" destOrd="0" presId="urn:microsoft.com/office/officeart/2005/8/layout/orgChart1"/>
    <dgm:cxn modelId="{5A1A904C-6781-468A-B992-966C4A1E314E}" type="presOf" srcId="{EE98D34B-480D-46C7-AEDC-AAC512784EA6}" destId="{D52160A6-87E6-439E-940A-6CFE2EE012DF}" srcOrd="0" destOrd="0" presId="urn:microsoft.com/office/officeart/2005/8/layout/orgChart1"/>
    <dgm:cxn modelId="{85419635-DFC1-401F-80AD-A9802F3508F1}" type="presOf" srcId="{FD90E13C-C0D6-42CA-8FF0-19C72FAC0936}" destId="{40DD0081-005D-4691-9B0E-BB6A54C36AF6}" srcOrd="1" destOrd="0" presId="urn:microsoft.com/office/officeart/2005/8/layout/orgChart1"/>
    <dgm:cxn modelId="{E5A9E7A5-E84A-4077-972C-F4B5163F76AC}" type="presOf" srcId="{68B3B1E4-49B6-4999-AE80-6E0360D5D52F}" destId="{D9F68C3B-E37B-4552-A028-8947BCC5FD24}" srcOrd="1" destOrd="0" presId="urn:microsoft.com/office/officeart/2005/8/layout/orgChart1"/>
    <dgm:cxn modelId="{12708AEC-A593-4BBB-8234-21C2C6266DD3}" srcId="{81C4A6C4-0F4C-4E4F-A45E-F78FD63EB55C}" destId="{AC589161-2D6C-4D1B-8E0C-A2663411F8CD}" srcOrd="1" destOrd="0" parTransId="{16B00E92-0C1D-448C-A622-33E9FD7D30F6}" sibTransId="{E8FCC490-AADF-41A9-A5E8-DF9AE6CAC61E}"/>
    <dgm:cxn modelId="{5529B276-CDB5-4F8F-A43C-E9CF553E9A9A}" srcId="{99A5A1A3-335C-4025-9807-3BA262312323}" destId="{F4EB7E0E-45FD-42B8-88C2-606096361B4F}" srcOrd="2" destOrd="0" parTransId="{78D18765-B84E-4DC4-8B7B-069DDD2140FD}" sibTransId="{A2606A6D-A51E-4CCE-A659-F8609F1062E2}"/>
    <dgm:cxn modelId="{01FBF8C4-5506-4921-A7E5-370E28F1BDDA}" srcId="{68B3B1E4-49B6-4999-AE80-6E0360D5D52F}" destId="{2DAF6375-233E-4760-AEAE-3A0D77D40908}" srcOrd="0" destOrd="0" parTransId="{800A82EF-D69A-459F-A5E5-C9964FBAD28B}" sibTransId="{9F5DFF13-738E-40F8-9117-AE96FC6C57A8}"/>
    <dgm:cxn modelId="{519EFC20-6773-4D3A-8979-50337B8ACBFE}" type="presOf" srcId="{724B6C0B-A146-4485-822C-4F81F70B2EBA}" destId="{303DFBD5-EE10-4FA1-873B-30A5292F14D2}" srcOrd="1" destOrd="0" presId="urn:microsoft.com/office/officeart/2005/8/layout/orgChart1"/>
    <dgm:cxn modelId="{EB5E7180-484A-4ADF-B7FB-BCB8C5E1CB59}" srcId="{68B3B1E4-49B6-4999-AE80-6E0360D5D52F}" destId="{713898EE-1826-4466-A9E8-1FD6A6E45225}" srcOrd="1" destOrd="0" parTransId="{305429B9-F5B8-4E10-97ED-7094A7810935}" sibTransId="{62DBF808-512F-4A22-B170-635A822BC71D}"/>
    <dgm:cxn modelId="{6976DF2D-D1FE-4904-9053-B7D96B4CC3B2}" srcId="{12E50EE2-CC05-4747-84A4-D602C3645F36}" destId="{99A5A1A3-335C-4025-9807-3BA262312323}" srcOrd="0" destOrd="0" parTransId="{376F340D-1945-467F-A85F-B4014B4CC27B}" sibTransId="{E7A146DA-6CFB-484C-92BA-A2165C67586C}"/>
    <dgm:cxn modelId="{0B33E718-1E98-471E-B04A-5701972BD862}" type="presOf" srcId="{63C87A2D-A64B-48F9-91B4-9DF1325FB63A}" destId="{E7FDE483-B3F7-4322-8048-0D7192B75F9F}" srcOrd="0" destOrd="0" presId="urn:microsoft.com/office/officeart/2005/8/layout/orgChart1"/>
    <dgm:cxn modelId="{DAD190AE-EA1C-491A-BEC4-4D812D1D1391}" type="presOf" srcId="{91CF4BAB-A9DA-43C3-9A44-A938BD88697C}" destId="{659B291F-3EC9-4490-97E1-938A44E04398}" srcOrd="0" destOrd="0" presId="urn:microsoft.com/office/officeart/2005/8/layout/orgChart1"/>
    <dgm:cxn modelId="{ACF006E3-5EC9-42CC-8B02-550A951B1272}" type="presOf" srcId="{2DAF6375-233E-4760-AEAE-3A0D77D40908}" destId="{383EB389-1A46-4423-BBED-F9DB6A6200C2}" srcOrd="0" destOrd="0" presId="urn:microsoft.com/office/officeart/2005/8/layout/orgChart1"/>
    <dgm:cxn modelId="{8EBA4AB3-CFE8-42FD-A25B-A3ABBC02654F}" type="presOf" srcId="{713898EE-1826-4466-A9E8-1FD6A6E45225}" destId="{671A8D19-EC97-4481-9223-5B664614B758}" srcOrd="1" destOrd="0" presId="urn:microsoft.com/office/officeart/2005/8/layout/orgChart1"/>
    <dgm:cxn modelId="{81CC9D8E-2141-41BE-97CF-6EF7C4DB3865}" type="presOf" srcId="{305429B9-F5B8-4E10-97ED-7094A7810935}" destId="{BAF62A52-8F2F-4FCF-A45E-1D4AF916C8BE}" srcOrd="0" destOrd="0" presId="urn:microsoft.com/office/officeart/2005/8/layout/orgChart1"/>
    <dgm:cxn modelId="{01000D8C-031D-4532-AF16-EE3F8832A7DE}" type="presOf" srcId="{81C4A6C4-0F4C-4E4F-A45E-F78FD63EB55C}" destId="{5236FC3C-287D-4BB1-A590-B3529619E9D4}" srcOrd="0" destOrd="0" presId="urn:microsoft.com/office/officeart/2005/8/layout/orgChart1"/>
    <dgm:cxn modelId="{BDCEC4BF-543D-40AA-A066-1F8B9232ED38}" type="presOf" srcId="{16B00E92-0C1D-448C-A622-33E9FD7D30F6}" destId="{6EBEDEB1-254E-43C6-91DE-A1F9109EC8CC}" srcOrd="0" destOrd="0" presId="urn:microsoft.com/office/officeart/2005/8/layout/orgChart1"/>
    <dgm:cxn modelId="{B5DADCFB-973B-43FC-A264-62262C62272E}" type="presParOf" srcId="{6E1944BC-5DEC-4F18-965B-0D72BA19417B}" destId="{0D73A92D-EA90-4600-8021-238A72A76696}" srcOrd="0" destOrd="0" presId="urn:microsoft.com/office/officeart/2005/8/layout/orgChart1"/>
    <dgm:cxn modelId="{30A18359-29C7-4C63-B12F-5968ABBEFEA4}" type="presParOf" srcId="{0D73A92D-EA90-4600-8021-238A72A76696}" destId="{2A433CAB-CD71-4B4C-9209-8F73BFFBF638}" srcOrd="0" destOrd="0" presId="urn:microsoft.com/office/officeart/2005/8/layout/orgChart1"/>
    <dgm:cxn modelId="{027B880A-A4DF-4FA3-B6E7-59525572E75D}" type="presParOf" srcId="{2A433CAB-CD71-4B4C-9209-8F73BFFBF638}" destId="{0CB5ED87-01E2-454E-97BB-8B4F24432CA9}" srcOrd="0" destOrd="0" presId="urn:microsoft.com/office/officeart/2005/8/layout/orgChart1"/>
    <dgm:cxn modelId="{BB69999B-A2E0-4726-8530-4EC59AE85CAD}" type="presParOf" srcId="{2A433CAB-CD71-4B4C-9209-8F73BFFBF638}" destId="{5AEC3C62-AF02-468B-B7D9-3A4B737554B7}" srcOrd="1" destOrd="0" presId="urn:microsoft.com/office/officeart/2005/8/layout/orgChart1"/>
    <dgm:cxn modelId="{380DACC3-1820-41D3-9BF8-56E8537B626E}" type="presParOf" srcId="{0D73A92D-EA90-4600-8021-238A72A76696}" destId="{D737ED02-AEE0-4569-8251-D7961F157086}" srcOrd="1" destOrd="0" presId="urn:microsoft.com/office/officeart/2005/8/layout/orgChart1"/>
    <dgm:cxn modelId="{DFA1AE74-2503-4C79-9E94-827D92248778}" type="presParOf" srcId="{D737ED02-AEE0-4569-8251-D7961F157086}" destId="{0F3D26F1-7417-4791-B2EC-51840F349E3A}" srcOrd="0" destOrd="0" presId="urn:microsoft.com/office/officeart/2005/8/layout/orgChart1"/>
    <dgm:cxn modelId="{FF4CE108-A342-4A57-A1F5-1C0331657E25}" type="presParOf" srcId="{D737ED02-AEE0-4569-8251-D7961F157086}" destId="{A47D5E09-97C6-46CB-9538-09F7D0751B1C}" srcOrd="1" destOrd="0" presId="urn:microsoft.com/office/officeart/2005/8/layout/orgChart1"/>
    <dgm:cxn modelId="{7E48E19D-7970-44F8-BB63-3E2624DD9187}" type="presParOf" srcId="{A47D5E09-97C6-46CB-9538-09F7D0751B1C}" destId="{C2B24A90-43B7-44B8-9CCC-ABF93478353F}" srcOrd="0" destOrd="0" presId="urn:microsoft.com/office/officeart/2005/8/layout/orgChart1"/>
    <dgm:cxn modelId="{F5DF0C0C-A99B-405B-8EC9-023C148C5186}" type="presParOf" srcId="{C2B24A90-43B7-44B8-9CCC-ABF93478353F}" destId="{23A5263A-1499-4BB3-9A0A-3E55A81895CB}" srcOrd="0" destOrd="0" presId="urn:microsoft.com/office/officeart/2005/8/layout/orgChart1"/>
    <dgm:cxn modelId="{9455550E-6494-40CB-8E60-16CE617CF665}" type="presParOf" srcId="{C2B24A90-43B7-44B8-9CCC-ABF93478353F}" destId="{D9F68C3B-E37B-4552-A028-8947BCC5FD24}" srcOrd="1" destOrd="0" presId="urn:microsoft.com/office/officeart/2005/8/layout/orgChart1"/>
    <dgm:cxn modelId="{00F5F477-D36E-42F3-8ADF-EA5010670FBC}" type="presParOf" srcId="{A47D5E09-97C6-46CB-9538-09F7D0751B1C}" destId="{22E085F8-76C8-46F6-8B72-69BD3E071E57}" srcOrd="1" destOrd="0" presId="urn:microsoft.com/office/officeart/2005/8/layout/orgChart1"/>
    <dgm:cxn modelId="{6BECC072-416E-4F58-B025-636E1187388E}" type="presParOf" srcId="{22E085F8-76C8-46F6-8B72-69BD3E071E57}" destId="{103E0A9A-60FB-4268-9C6A-7780DB99FF99}" srcOrd="0" destOrd="0" presId="urn:microsoft.com/office/officeart/2005/8/layout/orgChart1"/>
    <dgm:cxn modelId="{0F50AD23-2530-4C75-AFD7-21ED8CA338E2}" type="presParOf" srcId="{22E085F8-76C8-46F6-8B72-69BD3E071E57}" destId="{42BF6A30-E7DC-442C-BA8B-C84A6E18E140}" srcOrd="1" destOrd="0" presId="urn:microsoft.com/office/officeart/2005/8/layout/orgChart1"/>
    <dgm:cxn modelId="{0D6F1B11-5501-4861-BE47-FE00C84E73AB}" type="presParOf" srcId="{42BF6A30-E7DC-442C-BA8B-C84A6E18E140}" destId="{CA87F3E1-B1C5-4361-8750-4F89ECDDCC52}" srcOrd="0" destOrd="0" presId="urn:microsoft.com/office/officeart/2005/8/layout/orgChart1"/>
    <dgm:cxn modelId="{D75E3A6A-DF39-454B-9604-3564659C4308}" type="presParOf" srcId="{CA87F3E1-B1C5-4361-8750-4F89ECDDCC52}" destId="{383EB389-1A46-4423-BBED-F9DB6A6200C2}" srcOrd="0" destOrd="0" presId="urn:microsoft.com/office/officeart/2005/8/layout/orgChart1"/>
    <dgm:cxn modelId="{A6579F1A-6F07-4D1A-AFBD-8C1C7970267A}" type="presParOf" srcId="{CA87F3E1-B1C5-4361-8750-4F89ECDDCC52}" destId="{9172237B-1A94-4A2B-B92D-749448EEE67B}" srcOrd="1" destOrd="0" presId="urn:microsoft.com/office/officeart/2005/8/layout/orgChart1"/>
    <dgm:cxn modelId="{3B605A1C-01EF-4CDD-A098-A2A1DF10CE0C}" type="presParOf" srcId="{42BF6A30-E7DC-442C-BA8B-C84A6E18E140}" destId="{3E946424-195C-44FF-9F63-A90AA360140D}" srcOrd="1" destOrd="0" presId="urn:microsoft.com/office/officeart/2005/8/layout/orgChart1"/>
    <dgm:cxn modelId="{3593E81B-B461-489F-96A0-ABB02B6A3B39}" type="presParOf" srcId="{42BF6A30-E7DC-442C-BA8B-C84A6E18E140}" destId="{00B2C2ED-99F2-462C-8ACD-FD0B225291B4}" srcOrd="2" destOrd="0" presId="urn:microsoft.com/office/officeart/2005/8/layout/orgChart1"/>
    <dgm:cxn modelId="{C655D6D0-B5A7-4EC1-BD94-357203FB59BE}" type="presParOf" srcId="{22E085F8-76C8-46F6-8B72-69BD3E071E57}" destId="{BAF62A52-8F2F-4FCF-A45E-1D4AF916C8BE}" srcOrd="2" destOrd="0" presId="urn:microsoft.com/office/officeart/2005/8/layout/orgChart1"/>
    <dgm:cxn modelId="{E8749688-3896-4978-9C44-5312B9EF63D0}" type="presParOf" srcId="{22E085F8-76C8-46F6-8B72-69BD3E071E57}" destId="{F3D007AA-69ED-455C-97EC-606CF127E541}" srcOrd="3" destOrd="0" presId="urn:microsoft.com/office/officeart/2005/8/layout/orgChart1"/>
    <dgm:cxn modelId="{857EB14F-4C2A-48B6-8286-6C3C2A1F9557}" type="presParOf" srcId="{F3D007AA-69ED-455C-97EC-606CF127E541}" destId="{CFD15EAC-17EA-41E7-8276-C37BE8804C7B}" srcOrd="0" destOrd="0" presId="urn:microsoft.com/office/officeart/2005/8/layout/orgChart1"/>
    <dgm:cxn modelId="{BAEB8C26-C3CB-4467-929C-073A989B8ADB}" type="presParOf" srcId="{CFD15EAC-17EA-41E7-8276-C37BE8804C7B}" destId="{7661381D-2A2F-45E0-ABF8-D44671A45781}" srcOrd="0" destOrd="0" presId="urn:microsoft.com/office/officeart/2005/8/layout/orgChart1"/>
    <dgm:cxn modelId="{414D3785-B2BC-4285-9DAF-CDE354DCA6E5}" type="presParOf" srcId="{CFD15EAC-17EA-41E7-8276-C37BE8804C7B}" destId="{671A8D19-EC97-4481-9223-5B664614B758}" srcOrd="1" destOrd="0" presId="urn:microsoft.com/office/officeart/2005/8/layout/orgChart1"/>
    <dgm:cxn modelId="{5A186FB2-31A1-4979-802E-B642F9FFB286}" type="presParOf" srcId="{F3D007AA-69ED-455C-97EC-606CF127E541}" destId="{F94DB505-619F-4DB3-B8E4-087D2B1EC330}" srcOrd="1" destOrd="0" presId="urn:microsoft.com/office/officeart/2005/8/layout/orgChart1"/>
    <dgm:cxn modelId="{DD913126-E8D6-46A6-934A-5E620C08B294}" type="presParOf" srcId="{F3D007AA-69ED-455C-97EC-606CF127E541}" destId="{0B3F1202-0AF7-483E-8B24-CD98BD9E931B}" srcOrd="2" destOrd="0" presId="urn:microsoft.com/office/officeart/2005/8/layout/orgChart1"/>
    <dgm:cxn modelId="{7E633983-9F5A-4A53-8D2D-71C2D7098283}" type="presParOf" srcId="{22E085F8-76C8-46F6-8B72-69BD3E071E57}" destId="{4EA84FF4-3870-4484-99DA-3D96474EB406}" srcOrd="4" destOrd="0" presId="urn:microsoft.com/office/officeart/2005/8/layout/orgChart1"/>
    <dgm:cxn modelId="{B321C385-375C-4850-9F99-C398C9EED77B}" type="presParOf" srcId="{22E085F8-76C8-46F6-8B72-69BD3E071E57}" destId="{692EB6E1-A0F2-4E9A-BD06-2D929724D2B2}" srcOrd="5" destOrd="0" presId="urn:microsoft.com/office/officeart/2005/8/layout/orgChart1"/>
    <dgm:cxn modelId="{3FF38591-779A-4DE4-8B3A-57B7016250F3}" type="presParOf" srcId="{692EB6E1-A0F2-4E9A-BD06-2D929724D2B2}" destId="{01BF68C6-9DF6-4B67-B7C3-9A037309CA69}" srcOrd="0" destOrd="0" presId="urn:microsoft.com/office/officeart/2005/8/layout/orgChart1"/>
    <dgm:cxn modelId="{8396CC5F-B8BF-4AD8-A526-A28B2DB73834}" type="presParOf" srcId="{01BF68C6-9DF6-4B67-B7C3-9A037309CA69}" destId="{804DFC90-BC04-470F-96FE-8711DCD15AA1}" srcOrd="0" destOrd="0" presId="urn:microsoft.com/office/officeart/2005/8/layout/orgChart1"/>
    <dgm:cxn modelId="{E97853B1-B3EE-44FA-8D7E-883736B9B349}" type="presParOf" srcId="{01BF68C6-9DF6-4B67-B7C3-9A037309CA69}" destId="{85C10911-2CA7-4F21-AA19-07631A3EF18D}" srcOrd="1" destOrd="0" presId="urn:microsoft.com/office/officeart/2005/8/layout/orgChart1"/>
    <dgm:cxn modelId="{7F9AD515-9FDF-473E-851C-72BE1462EA4F}" type="presParOf" srcId="{692EB6E1-A0F2-4E9A-BD06-2D929724D2B2}" destId="{B9D33CC3-4B74-4FD0-9C26-7CB304230FB9}" srcOrd="1" destOrd="0" presId="urn:microsoft.com/office/officeart/2005/8/layout/orgChart1"/>
    <dgm:cxn modelId="{DE903032-3321-4704-8390-B1D3B5A34C13}" type="presParOf" srcId="{692EB6E1-A0F2-4E9A-BD06-2D929724D2B2}" destId="{521C6C2A-3D3F-44EB-9D35-95855152A50E}" srcOrd="2" destOrd="0" presId="urn:microsoft.com/office/officeart/2005/8/layout/orgChart1"/>
    <dgm:cxn modelId="{2CD6A6AB-478C-4214-ABC8-A60DF2BE35EB}" type="presParOf" srcId="{A47D5E09-97C6-46CB-9538-09F7D0751B1C}" destId="{AA8DC5CD-976A-42A1-8904-6AFEB368E2F6}" srcOrd="2" destOrd="0" presId="urn:microsoft.com/office/officeart/2005/8/layout/orgChart1"/>
    <dgm:cxn modelId="{E5BDA379-373F-4846-B3E3-AEC4C1CFE218}" type="presParOf" srcId="{D737ED02-AEE0-4569-8251-D7961F157086}" destId="{D3A28E77-DE2C-4748-9019-EDAF25E635D2}" srcOrd="2" destOrd="0" presId="urn:microsoft.com/office/officeart/2005/8/layout/orgChart1"/>
    <dgm:cxn modelId="{CF39B71C-CC7E-47BA-8F14-D6881610A661}" type="presParOf" srcId="{D737ED02-AEE0-4569-8251-D7961F157086}" destId="{428FFB40-FC3D-4B32-9FAE-65C8F0A9A10D}" srcOrd="3" destOrd="0" presId="urn:microsoft.com/office/officeart/2005/8/layout/orgChart1"/>
    <dgm:cxn modelId="{8CEF78F2-3717-4ED3-8C17-7874F7C23295}" type="presParOf" srcId="{428FFB40-FC3D-4B32-9FAE-65C8F0A9A10D}" destId="{851C6AC8-BE32-407F-8D6F-65A7A14CAD48}" srcOrd="0" destOrd="0" presId="urn:microsoft.com/office/officeart/2005/8/layout/orgChart1"/>
    <dgm:cxn modelId="{2FA77B7C-11F5-4B2F-A33B-5DAF6D60FD5E}" type="presParOf" srcId="{851C6AC8-BE32-407F-8D6F-65A7A14CAD48}" destId="{5236FC3C-287D-4BB1-A590-B3529619E9D4}" srcOrd="0" destOrd="0" presId="urn:microsoft.com/office/officeart/2005/8/layout/orgChart1"/>
    <dgm:cxn modelId="{28A52841-1AFD-4BEA-8B8A-9E1EB4D852B6}" type="presParOf" srcId="{851C6AC8-BE32-407F-8D6F-65A7A14CAD48}" destId="{3E301127-5CED-4FF0-808A-629E39B9F42C}" srcOrd="1" destOrd="0" presId="urn:microsoft.com/office/officeart/2005/8/layout/orgChart1"/>
    <dgm:cxn modelId="{E8848E2C-4665-4851-9707-3D591CABE035}" type="presParOf" srcId="{428FFB40-FC3D-4B32-9FAE-65C8F0A9A10D}" destId="{BBA3B2E0-4DFC-473F-AA0C-C1F89ED899E0}" srcOrd="1" destOrd="0" presId="urn:microsoft.com/office/officeart/2005/8/layout/orgChart1"/>
    <dgm:cxn modelId="{A9DE72B3-4CF0-4FFC-8FF4-3F9FBE78CA3B}" type="presParOf" srcId="{BBA3B2E0-4DFC-473F-AA0C-C1F89ED899E0}" destId="{BBFE4B03-1AAF-4631-ACB5-2F15CBC5AF2D}" srcOrd="0" destOrd="0" presId="urn:microsoft.com/office/officeart/2005/8/layout/orgChart1"/>
    <dgm:cxn modelId="{2B668EBB-F2BB-4FAD-93B5-471DD366E8B3}" type="presParOf" srcId="{BBA3B2E0-4DFC-473F-AA0C-C1F89ED899E0}" destId="{06A06ED3-8149-4294-8CE9-13A391067B25}" srcOrd="1" destOrd="0" presId="urn:microsoft.com/office/officeart/2005/8/layout/orgChart1"/>
    <dgm:cxn modelId="{A9C2304E-852B-4B64-9E9D-7DDD0C648EB4}" type="presParOf" srcId="{06A06ED3-8149-4294-8CE9-13A391067B25}" destId="{9E9AD5F0-0317-4294-AC04-257EF2918F7F}" srcOrd="0" destOrd="0" presId="urn:microsoft.com/office/officeart/2005/8/layout/orgChart1"/>
    <dgm:cxn modelId="{078A2EB2-726A-46E5-BD22-DA1B6D88F47C}" type="presParOf" srcId="{9E9AD5F0-0317-4294-AC04-257EF2918F7F}" destId="{BCCC2C83-CAC9-4A9A-80CB-A90A0BEDDBFD}" srcOrd="0" destOrd="0" presId="urn:microsoft.com/office/officeart/2005/8/layout/orgChart1"/>
    <dgm:cxn modelId="{E0136C84-2C2A-45B7-AC9F-50412F1E5DC9}" type="presParOf" srcId="{9E9AD5F0-0317-4294-AC04-257EF2918F7F}" destId="{572AE044-7D9A-4F90-B4B5-5BDBABB385FA}" srcOrd="1" destOrd="0" presId="urn:microsoft.com/office/officeart/2005/8/layout/orgChart1"/>
    <dgm:cxn modelId="{CA34409B-1BC8-49DB-AD8A-7CF60888ABB5}" type="presParOf" srcId="{06A06ED3-8149-4294-8CE9-13A391067B25}" destId="{F99C432C-E367-46A4-9696-4FC3CA63ED8E}" srcOrd="1" destOrd="0" presId="urn:microsoft.com/office/officeart/2005/8/layout/orgChart1"/>
    <dgm:cxn modelId="{DFEBB73F-E5C0-4198-BDCC-F8066A3C4ED5}" type="presParOf" srcId="{06A06ED3-8149-4294-8CE9-13A391067B25}" destId="{35A66B88-939A-4D72-A178-500996E3A2DE}" srcOrd="2" destOrd="0" presId="urn:microsoft.com/office/officeart/2005/8/layout/orgChart1"/>
    <dgm:cxn modelId="{49131AB7-C650-4F4C-BCD0-5EE373F41234}" type="presParOf" srcId="{BBA3B2E0-4DFC-473F-AA0C-C1F89ED899E0}" destId="{6EBEDEB1-254E-43C6-91DE-A1F9109EC8CC}" srcOrd="2" destOrd="0" presId="urn:microsoft.com/office/officeart/2005/8/layout/orgChart1"/>
    <dgm:cxn modelId="{28AF22B9-8A4E-47BC-8509-B6AC374D64CB}" type="presParOf" srcId="{BBA3B2E0-4DFC-473F-AA0C-C1F89ED899E0}" destId="{EADA9332-C6EF-4AC3-9355-12EC19AF4987}" srcOrd="3" destOrd="0" presId="urn:microsoft.com/office/officeart/2005/8/layout/orgChart1"/>
    <dgm:cxn modelId="{16F9BFE6-A423-49EC-958E-89B34B8B3A26}" type="presParOf" srcId="{EADA9332-C6EF-4AC3-9355-12EC19AF4987}" destId="{4779F431-43B0-441D-8D00-9E0DC56D51D7}" srcOrd="0" destOrd="0" presId="urn:microsoft.com/office/officeart/2005/8/layout/orgChart1"/>
    <dgm:cxn modelId="{353F72E0-900F-42A2-86F4-57BA01E3F105}" type="presParOf" srcId="{4779F431-43B0-441D-8D00-9E0DC56D51D7}" destId="{45DDD674-CDB0-46A3-A693-583D711B93A7}" srcOrd="0" destOrd="0" presId="urn:microsoft.com/office/officeart/2005/8/layout/orgChart1"/>
    <dgm:cxn modelId="{9A72C0A6-6687-49A7-87BA-9DACA7937424}" type="presParOf" srcId="{4779F431-43B0-441D-8D00-9E0DC56D51D7}" destId="{76ACD34C-B10A-498A-AAA7-FAE7647DB740}" srcOrd="1" destOrd="0" presId="urn:microsoft.com/office/officeart/2005/8/layout/orgChart1"/>
    <dgm:cxn modelId="{4B47578E-A73B-4296-A055-CEF03ED1EB01}" type="presParOf" srcId="{EADA9332-C6EF-4AC3-9355-12EC19AF4987}" destId="{FF8B4D8D-7BF0-471D-A0C5-4616DFB4DEB0}" srcOrd="1" destOrd="0" presId="urn:microsoft.com/office/officeart/2005/8/layout/orgChart1"/>
    <dgm:cxn modelId="{F2227927-45C9-4024-9B4D-087A25852F44}" type="presParOf" srcId="{EADA9332-C6EF-4AC3-9355-12EC19AF4987}" destId="{2FDF45FE-B9D6-4F3B-8B09-5542C3C50D4A}" srcOrd="2" destOrd="0" presId="urn:microsoft.com/office/officeart/2005/8/layout/orgChart1"/>
    <dgm:cxn modelId="{709DE1EE-38C9-449F-B1FB-C246F4C453EA}" type="presParOf" srcId="{BBA3B2E0-4DFC-473F-AA0C-C1F89ED899E0}" destId="{D74546C8-F647-4B51-B45C-7261AFADC284}" srcOrd="4" destOrd="0" presId="urn:microsoft.com/office/officeart/2005/8/layout/orgChart1"/>
    <dgm:cxn modelId="{4DF1BDFD-5698-45A9-A595-907DE4835FB1}" type="presParOf" srcId="{BBA3B2E0-4DFC-473F-AA0C-C1F89ED899E0}" destId="{011A8BEE-19D7-4DE9-A72D-502A39B78995}" srcOrd="5" destOrd="0" presId="urn:microsoft.com/office/officeart/2005/8/layout/orgChart1"/>
    <dgm:cxn modelId="{77316CBB-1DB0-4A4D-9D17-A5ABEC00230A}" type="presParOf" srcId="{011A8BEE-19D7-4DE9-A72D-502A39B78995}" destId="{061FB554-A038-4A9F-BC75-D95177E3DD8F}" srcOrd="0" destOrd="0" presId="urn:microsoft.com/office/officeart/2005/8/layout/orgChart1"/>
    <dgm:cxn modelId="{B505EF00-A8EC-4CF7-849B-82375F506BF5}" type="presParOf" srcId="{061FB554-A038-4A9F-BC75-D95177E3DD8F}" destId="{96DB5CF4-4F0D-462E-AE10-997AE9F9C14B}" srcOrd="0" destOrd="0" presId="urn:microsoft.com/office/officeart/2005/8/layout/orgChart1"/>
    <dgm:cxn modelId="{29882EDF-4E08-4424-8594-199450F8F925}" type="presParOf" srcId="{061FB554-A038-4A9F-BC75-D95177E3DD8F}" destId="{303DFBD5-EE10-4FA1-873B-30A5292F14D2}" srcOrd="1" destOrd="0" presId="urn:microsoft.com/office/officeart/2005/8/layout/orgChart1"/>
    <dgm:cxn modelId="{DA038CE0-E9E0-4079-B99D-BAEE0CB1C46E}" type="presParOf" srcId="{011A8BEE-19D7-4DE9-A72D-502A39B78995}" destId="{B0DAC501-F7BD-409E-A6E9-99FE4B7CF716}" srcOrd="1" destOrd="0" presId="urn:microsoft.com/office/officeart/2005/8/layout/orgChart1"/>
    <dgm:cxn modelId="{35571B54-19CB-4420-B8D1-644907B557E5}" type="presParOf" srcId="{011A8BEE-19D7-4DE9-A72D-502A39B78995}" destId="{AA7E3699-BF2E-4945-945A-42FE46B0E76D}" srcOrd="2" destOrd="0" presId="urn:microsoft.com/office/officeart/2005/8/layout/orgChart1"/>
    <dgm:cxn modelId="{019AB0B2-CD68-4D76-804B-A2B6428806D8}" type="presParOf" srcId="{428FFB40-FC3D-4B32-9FAE-65C8F0A9A10D}" destId="{9CBA4FCE-A5EE-4301-A4C8-27A4DCBD6CFC}" srcOrd="2" destOrd="0" presId="urn:microsoft.com/office/officeart/2005/8/layout/orgChart1"/>
    <dgm:cxn modelId="{F7D5E52B-D4F7-4BA4-A12F-5F5FC9DD9C93}" type="presParOf" srcId="{D737ED02-AEE0-4569-8251-D7961F157086}" destId="{6CD2EFCB-A26A-4EB2-91DE-28BCDF7D6BE5}" srcOrd="4" destOrd="0" presId="urn:microsoft.com/office/officeart/2005/8/layout/orgChart1"/>
    <dgm:cxn modelId="{FEF09CEE-C6FE-48B4-91B1-4614DD8A748B}" type="presParOf" srcId="{D737ED02-AEE0-4569-8251-D7961F157086}" destId="{AC0EBE94-850F-443E-8078-25F2E95FBF59}" srcOrd="5" destOrd="0" presId="urn:microsoft.com/office/officeart/2005/8/layout/orgChart1"/>
    <dgm:cxn modelId="{3DED5AB7-35E5-4A3F-8C76-925AC02BDA36}" type="presParOf" srcId="{AC0EBE94-850F-443E-8078-25F2E95FBF59}" destId="{4C39AC12-2E1C-48C8-AB9E-EF747BBCD8C7}" srcOrd="0" destOrd="0" presId="urn:microsoft.com/office/officeart/2005/8/layout/orgChart1"/>
    <dgm:cxn modelId="{447A2CD9-3C92-470B-8A58-F667B0BFD3C3}" type="presParOf" srcId="{4C39AC12-2E1C-48C8-AB9E-EF747BBCD8C7}" destId="{E2B545D3-504C-489A-A2B2-7717F03B3E45}" srcOrd="0" destOrd="0" presId="urn:microsoft.com/office/officeart/2005/8/layout/orgChart1"/>
    <dgm:cxn modelId="{96A38F1F-4C96-4643-A001-FAC67BD4DB2A}" type="presParOf" srcId="{4C39AC12-2E1C-48C8-AB9E-EF747BBCD8C7}" destId="{96A7F161-27E7-409E-BFB7-69064B3A659A}" srcOrd="1" destOrd="0" presId="urn:microsoft.com/office/officeart/2005/8/layout/orgChart1"/>
    <dgm:cxn modelId="{4C6A37B5-3F44-44FB-94F7-05280888A6AD}" type="presParOf" srcId="{AC0EBE94-850F-443E-8078-25F2E95FBF59}" destId="{B7808918-5CD7-42AF-BBBE-3E112D4CA610}" srcOrd="1" destOrd="0" presId="urn:microsoft.com/office/officeart/2005/8/layout/orgChart1"/>
    <dgm:cxn modelId="{DBD7568B-CD72-4A6E-8CB4-71CD21935F56}" type="presParOf" srcId="{B7808918-5CD7-42AF-BBBE-3E112D4CA610}" destId="{BE5603C5-063B-44E8-8182-163AF3A9EDC2}" srcOrd="0" destOrd="0" presId="urn:microsoft.com/office/officeart/2005/8/layout/orgChart1"/>
    <dgm:cxn modelId="{3A3223B6-395C-4EBB-9A5B-ADC4F42194BE}" type="presParOf" srcId="{B7808918-5CD7-42AF-BBBE-3E112D4CA610}" destId="{2D06BA83-C8C7-4C27-9DB4-F53C952099A8}" srcOrd="1" destOrd="0" presId="urn:microsoft.com/office/officeart/2005/8/layout/orgChart1"/>
    <dgm:cxn modelId="{659F48E5-AA59-4CCA-9E6D-19472CD369E5}" type="presParOf" srcId="{2D06BA83-C8C7-4C27-9DB4-F53C952099A8}" destId="{BEA8B1BB-65C2-45BC-A739-332127978A79}" srcOrd="0" destOrd="0" presId="urn:microsoft.com/office/officeart/2005/8/layout/orgChart1"/>
    <dgm:cxn modelId="{73477451-CD13-4528-B331-875842F8DE2A}" type="presParOf" srcId="{BEA8B1BB-65C2-45BC-A739-332127978A79}" destId="{E7FDE483-B3F7-4322-8048-0D7192B75F9F}" srcOrd="0" destOrd="0" presId="urn:microsoft.com/office/officeart/2005/8/layout/orgChart1"/>
    <dgm:cxn modelId="{958BE217-A20E-4D36-B6C0-FF2D5DE726CE}" type="presParOf" srcId="{BEA8B1BB-65C2-45BC-A739-332127978A79}" destId="{EA6FB857-7862-4990-A46A-7F9245DEB05F}" srcOrd="1" destOrd="0" presId="urn:microsoft.com/office/officeart/2005/8/layout/orgChart1"/>
    <dgm:cxn modelId="{2CE478A4-35E1-4DF7-A2F9-67001508FDC1}" type="presParOf" srcId="{2D06BA83-C8C7-4C27-9DB4-F53C952099A8}" destId="{2FDC3881-88DD-499E-A18C-60B94C1E0B16}" srcOrd="1" destOrd="0" presId="urn:microsoft.com/office/officeart/2005/8/layout/orgChart1"/>
    <dgm:cxn modelId="{EB6CF01C-3216-41FA-AFBC-B81AD6BB985B}" type="presParOf" srcId="{2D06BA83-C8C7-4C27-9DB4-F53C952099A8}" destId="{CDA6111F-AA5F-46B8-A604-DC8424BFA31F}" srcOrd="2" destOrd="0" presId="urn:microsoft.com/office/officeart/2005/8/layout/orgChart1"/>
    <dgm:cxn modelId="{DAAFA8B8-15A0-474E-BC16-1A4853A3ED99}" type="presParOf" srcId="{B7808918-5CD7-42AF-BBBE-3E112D4CA610}" destId="{E9D79257-D3E8-402F-9D88-65AA9DA93A8E}" srcOrd="2" destOrd="0" presId="urn:microsoft.com/office/officeart/2005/8/layout/orgChart1"/>
    <dgm:cxn modelId="{47C673A6-9DC1-494D-87BC-C9F70D52546E}" type="presParOf" srcId="{B7808918-5CD7-42AF-BBBE-3E112D4CA610}" destId="{F275B0C7-88A4-4BDA-8215-1D9B1BC64869}" srcOrd="3" destOrd="0" presId="urn:microsoft.com/office/officeart/2005/8/layout/orgChart1"/>
    <dgm:cxn modelId="{04FCD680-E9E4-4D93-B466-44CC467CC0AA}" type="presParOf" srcId="{F275B0C7-88A4-4BDA-8215-1D9B1BC64869}" destId="{F952417E-1E95-4E79-8B2F-74E3DFFC36D1}" srcOrd="0" destOrd="0" presId="urn:microsoft.com/office/officeart/2005/8/layout/orgChart1"/>
    <dgm:cxn modelId="{EF7A521A-6FB2-4938-8A76-298397E0078B}" type="presParOf" srcId="{F952417E-1E95-4E79-8B2F-74E3DFFC36D1}" destId="{031E6545-CAF7-42B3-AF01-1AF5918A476D}" srcOrd="0" destOrd="0" presId="urn:microsoft.com/office/officeart/2005/8/layout/orgChart1"/>
    <dgm:cxn modelId="{422CD844-D30D-482A-9FB3-4B8B48FFD5E6}" type="presParOf" srcId="{F952417E-1E95-4E79-8B2F-74E3DFFC36D1}" destId="{26C393A3-9F9B-414A-9B7C-2168EA3CE886}" srcOrd="1" destOrd="0" presId="urn:microsoft.com/office/officeart/2005/8/layout/orgChart1"/>
    <dgm:cxn modelId="{94096088-C9C8-4C59-B8FB-DD2CAEF777C2}" type="presParOf" srcId="{F275B0C7-88A4-4BDA-8215-1D9B1BC64869}" destId="{59362ECD-5784-44C5-B428-B8DF931FCCBA}" srcOrd="1" destOrd="0" presId="urn:microsoft.com/office/officeart/2005/8/layout/orgChart1"/>
    <dgm:cxn modelId="{F1A0DFF6-0191-43D8-A826-F8B382353419}" type="presParOf" srcId="{F275B0C7-88A4-4BDA-8215-1D9B1BC64869}" destId="{2533945E-2DCE-48AB-9B35-ECB25BC405F4}" srcOrd="2" destOrd="0" presId="urn:microsoft.com/office/officeart/2005/8/layout/orgChart1"/>
    <dgm:cxn modelId="{378420F8-9CC9-49F9-A465-6EC713B58818}" type="presParOf" srcId="{B7808918-5CD7-42AF-BBBE-3E112D4CA610}" destId="{659B291F-3EC9-4490-97E1-938A44E04398}" srcOrd="4" destOrd="0" presId="urn:microsoft.com/office/officeart/2005/8/layout/orgChart1"/>
    <dgm:cxn modelId="{468A977D-0F87-4FF0-8054-B7AC8E8CF5C9}" type="presParOf" srcId="{B7808918-5CD7-42AF-BBBE-3E112D4CA610}" destId="{BCBBAEC1-8928-4DAD-BEEE-63679FEB307D}" srcOrd="5" destOrd="0" presId="urn:microsoft.com/office/officeart/2005/8/layout/orgChart1"/>
    <dgm:cxn modelId="{CEF6E435-A6E7-47FD-AA93-97FBF72A5F12}" type="presParOf" srcId="{BCBBAEC1-8928-4DAD-BEEE-63679FEB307D}" destId="{1761FA17-7680-43D6-B989-21905734DB77}" srcOrd="0" destOrd="0" presId="urn:microsoft.com/office/officeart/2005/8/layout/orgChart1"/>
    <dgm:cxn modelId="{1EFB7C9B-98CF-4E5C-BA5F-56A47D095C3C}" type="presParOf" srcId="{1761FA17-7680-43D6-B989-21905734DB77}" destId="{D52160A6-87E6-439E-940A-6CFE2EE012DF}" srcOrd="0" destOrd="0" presId="urn:microsoft.com/office/officeart/2005/8/layout/orgChart1"/>
    <dgm:cxn modelId="{3EA1F09C-EE95-424D-99C3-0DD34FCC406E}" type="presParOf" srcId="{1761FA17-7680-43D6-B989-21905734DB77}" destId="{840A6134-B1C8-4A49-876C-DDE8C0C62079}" srcOrd="1" destOrd="0" presId="urn:microsoft.com/office/officeart/2005/8/layout/orgChart1"/>
    <dgm:cxn modelId="{29647FF7-3175-4C18-9705-66CC59EF638E}" type="presParOf" srcId="{BCBBAEC1-8928-4DAD-BEEE-63679FEB307D}" destId="{2EB39C8E-3BFD-4526-A887-F1C2EE33784C}" srcOrd="1" destOrd="0" presId="urn:microsoft.com/office/officeart/2005/8/layout/orgChart1"/>
    <dgm:cxn modelId="{6BAE65BD-F571-48D4-AA19-12D9229992F5}" type="presParOf" srcId="{BCBBAEC1-8928-4DAD-BEEE-63679FEB307D}" destId="{A0C0BDAD-EB73-4FC6-A63A-C87758D92E5E}" srcOrd="2" destOrd="0" presId="urn:microsoft.com/office/officeart/2005/8/layout/orgChart1"/>
    <dgm:cxn modelId="{FDDE6322-37F6-4409-93AD-059BC4506405}" type="presParOf" srcId="{AC0EBE94-850F-443E-8078-25F2E95FBF59}" destId="{E745D1B8-6E14-4CF2-9B52-BF0EB754F21C}" srcOrd="2" destOrd="0" presId="urn:microsoft.com/office/officeart/2005/8/layout/orgChart1"/>
    <dgm:cxn modelId="{D59C4A51-F9F0-4A73-9D1F-81E41D74170A}" type="presParOf" srcId="{D737ED02-AEE0-4569-8251-D7961F157086}" destId="{E2F5281B-AB84-48F3-A942-45FC3A923C3C}" srcOrd="6" destOrd="0" presId="urn:microsoft.com/office/officeart/2005/8/layout/orgChart1"/>
    <dgm:cxn modelId="{1DBBAAEB-34F5-41F1-BD8F-007A311220FC}" type="presParOf" srcId="{D737ED02-AEE0-4569-8251-D7961F157086}" destId="{2BCAC874-789C-4539-9C90-A48F71249D69}" srcOrd="7" destOrd="0" presId="urn:microsoft.com/office/officeart/2005/8/layout/orgChart1"/>
    <dgm:cxn modelId="{75BB7E08-EEF2-45DC-AA78-5921B59C8A93}" type="presParOf" srcId="{2BCAC874-789C-4539-9C90-A48F71249D69}" destId="{2D33F0F7-E2DD-42DC-8D7B-34503440196C}" srcOrd="0" destOrd="0" presId="urn:microsoft.com/office/officeart/2005/8/layout/orgChart1"/>
    <dgm:cxn modelId="{D00E383A-85A8-484F-AF99-FE976A4D0A8D}" type="presParOf" srcId="{2D33F0F7-E2DD-42DC-8D7B-34503440196C}" destId="{CEFB92E9-7E8F-4DEF-AD57-556DD3FC834C}" srcOrd="0" destOrd="0" presId="urn:microsoft.com/office/officeart/2005/8/layout/orgChart1"/>
    <dgm:cxn modelId="{73AF99A4-6B87-4014-ACA4-907ABCE1DFA1}" type="presParOf" srcId="{2D33F0F7-E2DD-42DC-8D7B-34503440196C}" destId="{40DD0081-005D-4691-9B0E-BB6A54C36AF6}" srcOrd="1" destOrd="0" presId="urn:microsoft.com/office/officeart/2005/8/layout/orgChart1"/>
    <dgm:cxn modelId="{D773BB7F-2ACF-471D-8B3F-CDCDBCE7FCF3}" type="presParOf" srcId="{2BCAC874-789C-4539-9C90-A48F71249D69}" destId="{2D34033D-F07C-4019-8874-7F8BDFBCE419}" srcOrd="1" destOrd="0" presId="urn:microsoft.com/office/officeart/2005/8/layout/orgChart1"/>
    <dgm:cxn modelId="{C0672F5C-B626-4FD3-B595-2947CAF7A29F}" type="presParOf" srcId="{2BCAC874-789C-4539-9C90-A48F71249D69}" destId="{4685469D-1E0A-4EE7-AD2F-4FD253A0126C}" srcOrd="2" destOrd="0" presId="urn:microsoft.com/office/officeart/2005/8/layout/orgChart1"/>
    <dgm:cxn modelId="{BFBF7FA7-C9F1-4DEB-AFB6-0FE38E34FB37}" type="presParOf" srcId="{0D73A92D-EA90-4600-8021-238A72A76696}" destId="{F1D260FD-6DD7-4A8E-AA58-B4EDD8FC7B11}"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6BB99-3072-4B9B-AFE1-9A3E953CF7A8}" type="doc">
      <dgm:prSet loTypeId="urn:microsoft.com/office/officeart/2005/8/layout/vProcess5" loCatId="process" qsTypeId="urn:microsoft.com/office/officeart/2005/8/quickstyle/simple2" qsCatId="simple" csTypeId="urn:microsoft.com/office/officeart/2005/8/colors/accent2_3" csCatId="accent2" phldr="1"/>
      <dgm:spPr/>
      <dgm:t>
        <a:bodyPr/>
        <a:lstStyle/>
        <a:p>
          <a:endParaRPr lang="ru-RU"/>
        </a:p>
      </dgm:t>
    </dgm:pt>
    <dgm:pt modelId="{7972F672-104C-426E-ABB6-D45F3FAAF989}">
      <dgm:prSet phldrT="[Текст]"/>
      <dgm:spPr/>
      <dgm:t>
        <a:bodyPr/>
        <a:lstStyle/>
        <a:p>
          <a:r>
            <a:rPr lang="ru-RU" dirty="0" smtClean="0"/>
            <a:t>Установление контакта</a:t>
          </a:r>
          <a:endParaRPr lang="ru-RU" dirty="0"/>
        </a:p>
      </dgm:t>
    </dgm:pt>
    <dgm:pt modelId="{DE1A0A26-6A22-4F61-B018-347E7491E9AD}" type="parTrans" cxnId="{19FAEB13-7135-4BE2-9298-025D32577E22}">
      <dgm:prSet/>
      <dgm:spPr/>
      <dgm:t>
        <a:bodyPr/>
        <a:lstStyle/>
        <a:p>
          <a:endParaRPr lang="ru-RU"/>
        </a:p>
      </dgm:t>
    </dgm:pt>
    <dgm:pt modelId="{13CB3C81-8D12-4BA5-90B0-122FF061478A}" type="sibTrans" cxnId="{19FAEB13-7135-4BE2-9298-025D32577E22}">
      <dgm:prSet/>
      <dgm:spPr/>
      <dgm:t>
        <a:bodyPr/>
        <a:lstStyle/>
        <a:p>
          <a:endParaRPr lang="ru-RU"/>
        </a:p>
      </dgm:t>
    </dgm:pt>
    <dgm:pt modelId="{B96199A8-4740-4AEA-B4C4-04A7BDEC500D}">
      <dgm:prSet phldrT="[Текст]"/>
      <dgm:spPr/>
      <dgm:t>
        <a:bodyPr/>
        <a:lstStyle/>
        <a:p>
          <a:r>
            <a:rPr lang="ru-RU" dirty="0" smtClean="0"/>
            <a:t>Выявление потребностей</a:t>
          </a:r>
          <a:endParaRPr lang="ru-RU" dirty="0"/>
        </a:p>
      </dgm:t>
    </dgm:pt>
    <dgm:pt modelId="{8FC6D6B4-17CB-4BED-A949-5C74C2813986}" type="parTrans" cxnId="{59487DC2-8CC8-4D72-A339-85BA1C685EA3}">
      <dgm:prSet/>
      <dgm:spPr/>
      <dgm:t>
        <a:bodyPr/>
        <a:lstStyle/>
        <a:p>
          <a:endParaRPr lang="ru-RU"/>
        </a:p>
      </dgm:t>
    </dgm:pt>
    <dgm:pt modelId="{094671F8-EF77-4E4D-9EA6-16C350AFCC33}" type="sibTrans" cxnId="{59487DC2-8CC8-4D72-A339-85BA1C685EA3}">
      <dgm:prSet/>
      <dgm:spPr/>
      <dgm:t>
        <a:bodyPr/>
        <a:lstStyle/>
        <a:p>
          <a:endParaRPr lang="ru-RU"/>
        </a:p>
      </dgm:t>
    </dgm:pt>
    <dgm:pt modelId="{7545B2E9-BB1E-4678-87AA-6CF618D34CA4}">
      <dgm:prSet phldrT="[Текст]"/>
      <dgm:spPr/>
      <dgm:t>
        <a:bodyPr/>
        <a:lstStyle/>
        <a:p>
          <a:r>
            <a:rPr lang="ru-RU" dirty="0" smtClean="0"/>
            <a:t>Демонстрация</a:t>
          </a:r>
        </a:p>
      </dgm:t>
    </dgm:pt>
    <dgm:pt modelId="{1C4BF5E2-6D46-46EB-B906-A9636E267851}" type="parTrans" cxnId="{EBC2ADB0-57C4-4D77-A32F-88ACAEA70B7A}">
      <dgm:prSet/>
      <dgm:spPr/>
      <dgm:t>
        <a:bodyPr/>
        <a:lstStyle/>
        <a:p>
          <a:endParaRPr lang="ru-RU"/>
        </a:p>
      </dgm:t>
    </dgm:pt>
    <dgm:pt modelId="{49D7D1A1-FF01-429B-8670-A094B636A674}" type="sibTrans" cxnId="{EBC2ADB0-57C4-4D77-A32F-88ACAEA70B7A}">
      <dgm:prSet/>
      <dgm:spPr/>
      <dgm:t>
        <a:bodyPr/>
        <a:lstStyle/>
        <a:p>
          <a:endParaRPr lang="ru-RU"/>
        </a:p>
      </dgm:t>
    </dgm:pt>
    <dgm:pt modelId="{F02392F7-66E8-4123-9D04-C33DD142A32B}">
      <dgm:prSet phldrT="[Текст]"/>
      <dgm:spPr/>
      <dgm:t>
        <a:bodyPr/>
        <a:lstStyle/>
        <a:p>
          <a:r>
            <a:rPr lang="ru-RU" dirty="0" smtClean="0"/>
            <a:t>Работа с возражениями</a:t>
          </a:r>
        </a:p>
      </dgm:t>
    </dgm:pt>
    <dgm:pt modelId="{6AFD3616-391D-4BBE-BE26-1B21BAE6AF88}" type="parTrans" cxnId="{02E10A55-6123-4488-A76E-08D0F82D73D2}">
      <dgm:prSet/>
      <dgm:spPr/>
      <dgm:t>
        <a:bodyPr/>
        <a:lstStyle/>
        <a:p>
          <a:endParaRPr lang="ru-RU"/>
        </a:p>
      </dgm:t>
    </dgm:pt>
    <dgm:pt modelId="{8DB980EC-403B-4490-B5EF-9BB0980B74B4}" type="sibTrans" cxnId="{02E10A55-6123-4488-A76E-08D0F82D73D2}">
      <dgm:prSet/>
      <dgm:spPr/>
      <dgm:t>
        <a:bodyPr/>
        <a:lstStyle/>
        <a:p>
          <a:endParaRPr lang="ru-RU"/>
        </a:p>
      </dgm:t>
    </dgm:pt>
    <dgm:pt modelId="{52E1709E-ACAA-42B4-A220-ADD8AE933353}">
      <dgm:prSet phldrT="[Текст]"/>
      <dgm:spPr/>
      <dgm:t>
        <a:bodyPr/>
        <a:lstStyle/>
        <a:p>
          <a:r>
            <a:rPr lang="ru-RU" dirty="0" smtClean="0"/>
            <a:t>Оформление сделки</a:t>
          </a:r>
        </a:p>
      </dgm:t>
    </dgm:pt>
    <dgm:pt modelId="{99E037FC-04F8-4FB9-8093-ACCBB8F6F866}" type="parTrans" cxnId="{098ABB56-8E72-493B-A6FD-0F0481187E85}">
      <dgm:prSet/>
      <dgm:spPr/>
      <dgm:t>
        <a:bodyPr/>
        <a:lstStyle/>
        <a:p>
          <a:endParaRPr lang="ru-RU"/>
        </a:p>
      </dgm:t>
    </dgm:pt>
    <dgm:pt modelId="{8F5CB371-FCA9-40E7-8F68-E508986272A7}" type="sibTrans" cxnId="{098ABB56-8E72-493B-A6FD-0F0481187E85}">
      <dgm:prSet/>
      <dgm:spPr/>
      <dgm:t>
        <a:bodyPr/>
        <a:lstStyle/>
        <a:p>
          <a:endParaRPr lang="ru-RU"/>
        </a:p>
      </dgm:t>
    </dgm:pt>
    <dgm:pt modelId="{D88752AC-298C-4D2C-8FDE-E00EA25223CE}" type="pres">
      <dgm:prSet presAssocID="{FA26BB99-3072-4B9B-AFE1-9A3E953CF7A8}" presName="outerComposite" presStyleCnt="0">
        <dgm:presLayoutVars>
          <dgm:chMax val="5"/>
          <dgm:dir/>
          <dgm:resizeHandles val="exact"/>
        </dgm:presLayoutVars>
      </dgm:prSet>
      <dgm:spPr/>
      <dgm:t>
        <a:bodyPr/>
        <a:lstStyle/>
        <a:p>
          <a:endParaRPr lang="ru-RU"/>
        </a:p>
      </dgm:t>
    </dgm:pt>
    <dgm:pt modelId="{F150E759-9542-4D2E-AFF2-20F6D77BE52E}" type="pres">
      <dgm:prSet presAssocID="{FA26BB99-3072-4B9B-AFE1-9A3E953CF7A8}" presName="dummyMaxCanvas" presStyleCnt="0">
        <dgm:presLayoutVars/>
      </dgm:prSet>
      <dgm:spPr/>
    </dgm:pt>
    <dgm:pt modelId="{6C00B386-0159-4B4A-A0BC-406190888F83}" type="pres">
      <dgm:prSet presAssocID="{FA26BB99-3072-4B9B-AFE1-9A3E953CF7A8}" presName="FiveNodes_1" presStyleLbl="node1" presStyleIdx="0" presStyleCnt="5">
        <dgm:presLayoutVars>
          <dgm:bulletEnabled val="1"/>
        </dgm:presLayoutVars>
      </dgm:prSet>
      <dgm:spPr/>
      <dgm:t>
        <a:bodyPr/>
        <a:lstStyle/>
        <a:p>
          <a:endParaRPr lang="ru-RU"/>
        </a:p>
      </dgm:t>
    </dgm:pt>
    <dgm:pt modelId="{46FCB449-1573-4FD7-8069-8E437A70EFFF}" type="pres">
      <dgm:prSet presAssocID="{FA26BB99-3072-4B9B-AFE1-9A3E953CF7A8}" presName="FiveNodes_2" presStyleLbl="node1" presStyleIdx="1" presStyleCnt="5">
        <dgm:presLayoutVars>
          <dgm:bulletEnabled val="1"/>
        </dgm:presLayoutVars>
      </dgm:prSet>
      <dgm:spPr/>
      <dgm:t>
        <a:bodyPr/>
        <a:lstStyle/>
        <a:p>
          <a:endParaRPr lang="ru-RU"/>
        </a:p>
      </dgm:t>
    </dgm:pt>
    <dgm:pt modelId="{54B43567-B65E-4492-A862-1897DC50F8D9}" type="pres">
      <dgm:prSet presAssocID="{FA26BB99-3072-4B9B-AFE1-9A3E953CF7A8}" presName="FiveNodes_3" presStyleLbl="node1" presStyleIdx="2" presStyleCnt="5">
        <dgm:presLayoutVars>
          <dgm:bulletEnabled val="1"/>
        </dgm:presLayoutVars>
      </dgm:prSet>
      <dgm:spPr/>
      <dgm:t>
        <a:bodyPr/>
        <a:lstStyle/>
        <a:p>
          <a:endParaRPr lang="ru-RU"/>
        </a:p>
      </dgm:t>
    </dgm:pt>
    <dgm:pt modelId="{31BAE92D-7567-4CA2-9FBB-93CCAE2059E6}" type="pres">
      <dgm:prSet presAssocID="{FA26BB99-3072-4B9B-AFE1-9A3E953CF7A8}" presName="FiveNodes_4" presStyleLbl="node1" presStyleIdx="3" presStyleCnt="5">
        <dgm:presLayoutVars>
          <dgm:bulletEnabled val="1"/>
        </dgm:presLayoutVars>
      </dgm:prSet>
      <dgm:spPr/>
      <dgm:t>
        <a:bodyPr/>
        <a:lstStyle/>
        <a:p>
          <a:endParaRPr lang="ru-RU"/>
        </a:p>
      </dgm:t>
    </dgm:pt>
    <dgm:pt modelId="{90CEDCC2-AF28-4217-B18B-697E71AE5C56}" type="pres">
      <dgm:prSet presAssocID="{FA26BB99-3072-4B9B-AFE1-9A3E953CF7A8}" presName="FiveNodes_5" presStyleLbl="node1" presStyleIdx="4" presStyleCnt="5" custLinFactNeighborY="5427">
        <dgm:presLayoutVars>
          <dgm:bulletEnabled val="1"/>
        </dgm:presLayoutVars>
      </dgm:prSet>
      <dgm:spPr/>
      <dgm:t>
        <a:bodyPr/>
        <a:lstStyle/>
        <a:p>
          <a:endParaRPr lang="ru-RU"/>
        </a:p>
      </dgm:t>
    </dgm:pt>
    <dgm:pt modelId="{3E85B7F6-509A-4EB4-9DB7-AE9E59CACE6B}" type="pres">
      <dgm:prSet presAssocID="{FA26BB99-3072-4B9B-AFE1-9A3E953CF7A8}" presName="FiveConn_1-2" presStyleLbl="fgAccFollowNode1" presStyleIdx="0" presStyleCnt="4">
        <dgm:presLayoutVars>
          <dgm:bulletEnabled val="1"/>
        </dgm:presLayoutVars>
      </dgm:prSet>
      <dgm:spPr/>
      <dgm:t>
        <a:bodyPr/>
        <a:lstStyle/>
        <a:p>
          <a:endParaRPr lang="ru-RU"/>
        </a:p>
      </dgm:t>
    </dgm:pt>
    <dgm:pt modelId="{DD5451D5-17E1-4933-BB77-CD6938A1C155}" type="pres">
      <dgm:prSet presAssocID="{FA26BB99-3072-4B9B-AFE1-9A3E953CF7A8}" presName="FiveConn_2-3" presStyleLbl="fgAccFollowNode1" presStyleIdx="1" presStyleCnt="4">
        <dgm:presLayoutVars>
          <dgm:bulletEnabled val="1"/>
        </dgm:presLayoutVars>
      </dgm:prSet>
      <dgm:spPr/>
      <dgm:t>
        <a:bodyPr/>
        <a:lstStyle/>
        <a:p>
          <a:endParaRPr lang="ru-RU"/>
        </a:p>
      </dgm:t>
    </dgm:pt>
    <dgm:pt modelId="{ADA6FB4C-E9CC-4231-8573-30CA07F0F2B6}" type="pres">
      <dgm:prSet presAssocID="{FA26BB99-3072-4B9B-AFE1-9A3E953CF7A8}" presName="FiveConn_3-4" presStyleLbl="fgAccFollowNode1" presStyleIdx="2" presStyleCnt="4">
        <dgm:presLayoutVars>
          <dgm:bulletEnabled val="1"/>
        </dgm:presLayoutVars>
      </dgm:prSet>
      <dgm:spPr/>
      <dgm:t>
        <a:bodyPr/>
        <a:lstStyle/>
        <a:p>
          <a:endParaRPr lang="ru-RU"/>
        </a:p>
      </dgm:t>
    </dgm:pt>
    <dgm:pt modelId="{5008566D-5367-4294-8A8C-B2927CE2A205}" type="pres">
      <dgm:prSet presAssocID="{FA26BB99-3072-4B9B-AFE1-9A3E953CF7A8}" presName="FiveConn_4-5" presStyleLbl="fgAccFollowNode1" presStyleIdx="3" presStyleCnt="4">
        <dgm:presLayoutVars>
          <dgm:bulletEnabled val="1"/>
        </dgm:presLayoutVars>
      </dgm:prSet>
      <dgm:spPr/>
      <dgm:t>
        <a:bodyPr/>
        <a:lstStyle/>
        <a:p>
          <a:endParaRPr lang="ru-RU"/>
        </a:p>
      </dgm:t>
    </dgm:pt>
    <dgm:pt modelId="{A81196B6-5358-46BB-BA91-361E1358E98C}" type="pres">
      <dgm:prSet presAssocID="{FA26BB99-3072-4B9B-AFE1-9A3E953CF7A8}" presName="FiveNodes_1_text" presStyleLbl="node1" presStyleIdx="4" presStyleCnt="5">
        <dgm:presLayoutVars>
          <dgm:bulletEnabled val="1"/>
        </dgm:presLayoutVars>
      </dgm:prSet>
      <dgm:spPr/>
      <dgm:t>
        <a:bodyPr/>
        <a:lstStyle/>
        <a:p>
          <a:endParaRPr lang="ru-RU"/>
        </a:p>
      </dgm:t>
    </dgm:pt>
    <dgm:pt modelId="{EFE50EB7-1A1B-4DD8-853D-75213B184D43}" type="pres">
      <dgm:prSet presAssocID="{FA26BB99-3072-4B9B-AFE1-9A3E953CF7A8}" presName="FiveNodes_2_text" presStyleLbl="node1" presStyleIdx="4" presStyleCnt="5">
        <dgm:presLayoutVars>
          <dgm:bulletEnabled val="1"/>
        </dgm:presLayoutVars>
      </dgm:prSet>
      <dgm:spPr/>
      <dgm:t>
        <a:bodyPr/>
        <a:lstStyle/>
        <a:p>
          <a:endParaRPr lang="ru-RU"/>
        </a:p>
      </dgm:t>
    </dgm:pt>
    <dgm:pt modelId="{32CACECC-29A0-4B4A-AA1E-6B3B583B8DB3}" type="pres">
      <dgm:prSet presAssocID="{FA26BB99-3072-4B9B-AFE1-9A3E953CF7A8}" presName="FiveNodes_3_text" presStyleLbl="node1" presStyleIdx="4" presStyleCnt="5">
        <dgm:presLayoutVars>
          <dgm:bulletEnabled val="1"/>
        </dgm:presLayoutVars>
      </dgm:prSet>
      <dgm:spPr/>
      <dgm:t>
        <a:bodyPr/>
        <a:lstStyle/>
        <a:p>
          <a:endParaRPr lang="ru-RU"/>
        </a:p>
      </dgm:t>
    </dgm:pt>
    <dgm:pt modelId="{502376AB-74A5-49BD-A6BE-FE928DD549C9}" type="pres">
      <dgm:prSet presAssocID="{FA26BB99-3072-4B9B-AFE1-9A3E953CF7A8}" presName="FiveNodes_4_text" presStyleLbl="node1" presStyleIdx="4" presStyleCnt="5">
        <dgm:presLayoutVars>
          <dgm:bulletEnabled val="1"/>
        </dgm:presLayoutVars>
      </dgm:prSet>
      <dgm:spPr/>
      <dgm:t>
        <a:bodyPr/>
        <a:lstStyle/>
        <a:p>
          <a:endParaRPr lang="ru-RU"/>
        </a:p>
      </dgm:t>
    </dgm:pt>
    <dgm:pt modelId="{8ECC8C5D-CA3F-4398-8134-DC83C908935A}" type="pres">
      <dgm:prSet presAssocID="{FA26BB99-3072-4B9B-AFE1-9A3E953CF7A8}" presName="FiveNodes_5_text" presStyleLbl="node1" presStyleIdx="4" presStyleCnt="5">
        <dgm:presLayoutVars>
          <dgm:bulletEnabled val="1"/>
        </dgm:presLayoutVars>
      </dgm:prSet>
      <dgm:spPr/>
      <dgm:t>
        <a:bodyPr/>
        <a:lstStyle/>
        <a:p>
          <a:endParaRPr lang="ru-RU"/>
        </a:p>
      </dgm:t>
    </dgm:pt>
  </dgm:ptLst>
  <dgm:cxnLst>
    <dgm:cxn modelId="{01D22C98-F8EA-48AC-AE34-E6589F911225}" type="presOf" srcId="{49D7D1A1-FF01-429B-8670-A094B636A674}" destId="{ADA6FB4C-E9CC-4231-8573-30CA07F0F2B6}" srcOrd="0" destOrd="0" presId="urn:microsoft.com/office/officeart/2005/8/layout/vProcess5"/>
    <dgm:cxn modelId="{02E10A55-6123-4488-A76E-08D0F82D73D2}" srcId="{FA26BB99-3072-4B9B-AFE1-9A3E953CF7A8}" destId="{F02392F7-66E8-4123-9D04-C33DD142A32B}" srcOrd="3" destOrd="0" parTransId="{6AFD3616-391D-4BBE-BE26-1B21BAE6AF88}" sibTransId="{8DB980EC-403B-4490-B5EF-9BB0980B74B4}"/>
    <dgm:cxn modelId="{55DCA24B-4358-470A-AB9B-D62F15D1A3FF}" type="presOf" srcId="{7972F672-104C-426E-ABB6-D45F3FAAF989}" destId="{A81196B6-5358-46BB-BA91-361E1358E98C}" srcOrd="1" destOrd="0" presId="urn:microsoft.com/office/officeart/2005/8/layout/vProcess5"/>
    <dgm:cxn modelId="{7C7FA428-9A58-4457-AE9D-B090AE38EC3A}" type="presOf" srcId="{7972F672-104C-426E-ABB6-D45F3FAAF989}" destId="{6C00B386-0159-4B4A-A0BC-406190888F83}" srcOrd="0" destOrd="0" presId="urn:microsoft.com/office/officeart/2005/8/layout/vProcess5"/>
    <dgm:cxn modelId="{C7392A0C-7579-4C5D-B125-521C4D79CFCF}" type="presOf" srcId="{52E1709E-ACAA-42B4-A220-ADD8AE933353}" destId="{8ECC8C5D-CA3F-4398-8134-DC83C908935A}" srcOrd="1" destOrd="0" presId="urn:microsoft.com/office/officeart/2005/8/layout/vProcess5"/>
    <dgm:cxn modelId="{19FAEB13-7135-4BE2-9298-025D32577E22}" srcId="{FA26BB99-3072-4B9B-AFE1-9A3E953CF7A8}" destId="{7972F672-104C-426E-ABB6-D45F3FAAF989}" srcOrd="0" destOrd="0" parTransId="{DE1A0A26-6A22-4F61-B018-347E7491E9AD}" sibTransId="{13CB3C81-8D12-4BA5-90B0-122FF061478A}"/>
    <dgm:cxn modelId="{C96745C6-19FA-403D-BA8C-6434E07BFE40}" type="presOf" srcId="{B96199A8-4740-4AEA-B4C4-04A7BDEC500D}" destId="{EFE50EB7-1A1B-4DD8-853D-75213B184D43}" srcOrd="1" destOrd="0" presId="urn:microsoft.com/office/officeart/2005/8/layout/vProcess5"/>
    <dgm:cxn modelId="{EBC2ADB0-57C4-4D77-A32F-88ACAEA70B7A}" srcId="{FA26BB99-3072-4B9B-AFE1-9A3E953CF7A8}" destId="{7545B2E9-BB1E-4678-87AA-6CF618D34CA4}" srcOrd="2" destOrd="0" parTransId="{1C4BF5E2-6D46-46EB-B906-A9636E267851}" sibTransId="{49D7D1A1-FF01-429B-8670-A094B636A674}"/>
    <dgm:cxn modelId="{7943E6E7-93EC-4CEA-807C-B26D33169370}" type="presOf" srcId="{13CB3C81-8D12-4BA5-90B0-122FF061478A}" destId="{3E85B7F6-509A-4EB4-9DB7-AE9E59CACE6B}" srcOrd="0" destOrd="0" presId="urn:microsoft.com/office/officeart/2005/8/layout/vProcess5"/>
    <dgm:cxn modelId="{38754778-B0D3-4C10-81C4-34C70CFCDEF9}" type="presOf" srcId="{F02392F7-66E8-4123-9D04-C33DD142A32B}" destId="{502376AB-74A5-49BD-A6BE-FE928DD549C9}" srcOrd="1" destOrd="0" presId="urn:microsoft.com/office/officeart/2005/8/layout/vProcess5"/>
    <dgm:cxn modelId="{1054EA88-4DDA-4568-B78F-840CB38F48FF}" type="presOf" srcId="{094671F8-EF77-4E4D-9EA6-16C350AFCC33}" destId="{DD5451D5-17E1-4933-BB77-CD6938A1C155}" srcOrd="0" destOrd="0" presId="urn:microsoft.com/office/officeart/2005/8/layout/vProcess5"/>
    <dgm:cxn modelId="{84927257-7EA5-4B58-B40B-8486E439F607}" type="presOf" srcId="{F02392F7-66E8-4123-9D04-C33DD142A32B}" destId="{31BAE92D-7567-4CA2-9FBB-93CCAE2059E6}" srcOrd="0" destOrd="0" presId="urn:microsoft.com/office/officeart/2005/8/layout/vProcess5"/>
    <dgm:cxn modelId="{59487DC2-8CC8-4D72-A339-85BA1C685EA3}" srcId="{FA26BB99-3072-4B9B-AFE1-9A3E953CF7A8}" destId="{B96199A8-4740-4AEA-B4C4-04A7BDEC500D}" srcOrd="1" destOrd="0" parTransId="{8FC6D6B4-17CB-4BED-A949-5C74C2813986}" sibTransId="{094671F8-EF77-4E4D-9EA6-16C350AFCC33}"/>
    <dgm:cxn modelId="{D1A57DFB-BD82-47A6-8520-B32B3B724875}" type="presOf" srcId="{FA26BB99-3072-4B9B-AFE1-9A3E953CF7A8}" destId="{D88752AC-298C-4D2C-8FDE-E00EA25223CE}" srcOrd="0" destOrd="0" presId="urn:microsoft.com/office/officeart/2005/8/layout/vProcess5"/>
    <dgm:cxn modelId="{A8F14D66-A101-4FE0-90DA-937D447861E4}" type="presOf" srcId="{7545B2E9-BB1E-4678-87AA-6CF618D34CA4}" destId="{32CACECC-29A0-4B4A-AA1E-6B3B583B8DB3}" srcOrd="1" destOrd="0" presId="urn:microsoft.com/office/officeart/2005/8/layout/vProcess5"/>
    <dgm:cxn modelId="{4092808C-A640-4C46-8471-923319E2F239}" type="presOf" srcId="{B96199A8-4740-4AEA-B4C4-04A7BDEC500D}" destId="{46FCB449-1573-4FD7-8069-8E437A70EFFF}" srcOrd="0" destOrd="0" presId="urn:microsoft.com/office/officeart/2005/8/layout/vProcess5"/>
    <dgm:cxn modelId="{75ABD1F6-50D1-41B1-882A-623FD9C7399B}" type="presOf" srcId="{52E1709E-ACAA-42B4-A220-ADD8AE933353}" destId="{90CEDCC2-AF28-4217-B18B-697E71AE5C56}" srcOrd="0" destOrd="0" presId="urn:microsoft.com/office/officeart/2005/8/layout/vProcess5"/>
    <dgm:cxn modelId="{C147C15C-B2D9-4F5A-8237-742174C238C6}" type="presOf" srcId="{7545B2E9-BB1E-4678-87AA-6CF618D34CA4}" destId="{54B43567-B65E-4492-A862-1897DC50F8D9}" srcOrd="0" destOrd="0" presId="urn:microsoft.com/office/officeart/2005/8/layout/vProcess5"/>
    <dgm:cxn modelId="{098ABB56-8E72-493B-A6FD-0F0481187E85}" srcId="{FA26BB99-3072-4B9B-AFE1-9A3E953CF7A8}" destId="{52E1709E-ACAA-42B4-A220-ADD8AE933353}" srcOrd="4" destOrd="0" parTransId="{99E037FC-04F8-4FB9-8093-ACCBB8F6F866}" sibTransId="{8F5CB371-FCA9-40E7-8F68-E508986272A7}"/>
    <dgm:cxn modelId="{9D24E085-4BE5-4533-AF76-19E239CA8E5D}" type="presOf" srcId="{8DB980EC-403B-4490-B5EF-9BB0980B74B4}" destId="{5008566D-5367-4294-8A8C-B2927CE2A205}" srcOrd="0" destOrd="0" presId="urn:microsoft.com/office/officeart/2005/8/layout/vProcess5"/>
    <dgm:cxn modelId="{515D2E88-AF4A-4358-A2CE-11CC5077B435}" type="presParOf" srcId="{D88752AC-298C-4D2C-8FDE-E00EA25223CE}" destId="{F150E759-9542-4D2E-AFF2-20F6D77BE52E}" srcOrd="0" destOrd="0" presId="urn:microsoft.com/office/officeart/2005/8/layout/vProcess5"/>
    <dgm:cxn modelId="{80DBF5BE-96E3-4894-B246-57AE3A4561C8}" type="presParOf" srcId="{D88752AC-298C-4D2C-8FDE-E00EA25223CE}" destId="{6C00B386-0159-4B4A-A0BC-406190888F83}" srcOrd="1" destOrd="0" presId="urn:microsoft.com/office/officeart/2005/8/layout/vProcess5"/>
    <dgm:cxn modelId="{402BC31E-6675-4ADC-A082-1C112A5DA623}" type="presParOf" srcId="{D88752AC-298C-4D2C-8FDE-E00EA25223CE}" destId="{46FCB449-1573-4FD7-8069-8E437A70EFFF}" srcOrd="2" destOrd="0" presId="urn:microsoft.com/office/officeart/2005/8/layout/vProcess5"/>
    <dgm:cxn modelId="{6AB47D3D-FF3B-4D74-B10D-E20EC30375E1}" type="presParOf" srcId="{D88752AC-298C-4D2C-8FDE-E00EA25223CE}" destId="{54B43567-B65E-4492-A862-1897DC50F8D9}" srcOrd="3" destOrd="0" presId="urn:microsoft.com/office/officeart/2005/8/layout/vProcess5"/>
    <dgm:cxn modelId="{DB8B7653-532F-47F6-A606-8627AA48E4A4}" type="presParOf" srcId="{D88752AC-298C-4D2C-8FDE-E00EA25223CE}" destId="{31BAE92D-7567-4CA2-9FBB-93CCAE2059E6}" srcOrd="4" destOrd="0" presId="urn:microsoft.com/office/officeart/2005/8/layout/vProcess5"/>
    <dgm:cxn modelId="{C39004F7-4C28-4059-AE01-0887655E9E80}" type="presParOf" srcId="{D88752AC-298C-4D2C-8FDE-E00EA25223CE}" destId="{90CEDCC2-AF28-4217-B18B-697E71AE5C56}" srcOrd="5" destOrd="0" presId="urn:microsoft.com/office/officeart/2005/8/layout/vProcess5"/>
    <dgm:cxn modelId="{31D97B1E-EA5F-4B03-BB2A-04B3A260BA1C}" type="presParOf" srcId="{D88752AC-298C-4D2C-8FDE-E00EA25223CE}" destId="{3E85B7F6-509A-4EB4-9DB7-AE9E59CACE6B}" srcOrd="6" destOrd="0" presId="urn:microsoft.com/office/officeart/2005/8/layout/vProcess5"/>
    <dgm:cxn modelId="{C969A5E4-4385-4B4C-BAC9-43E7B09CE9C6}" type="presParOf" srcId="{D88752AC-298C-4D2C-8FDE-E00EA25223CE}" destId="{DD5451D5-17E1-4933-BB77-CD6938A1C155}" srcOrd="7" destOrd="0" presId="urn:microsoft.com/office/officeart/2005/8/layout/vProcess5"/>
    <dgm:cxn modelId="{1B701754-56F7-4C33-BB80-2A78A8879AA6}" type="presParOf" srcId="{D88752AC-298C-4D2C-8FDE-E00EA25223CE}" destId="{ADA6FB4C-E9CC-4231-8573-30CA07F0F2B6}" srcOrd="8" destOrd="0" presId="urn:microsoft.com/office/officeart/2005/8/layout/vProcess5"/>
    <dgm:cxn modelId="{A3FAC058-52F0-423B-AFBE-4D6B254D4560}" type="presParOf" srcId="{D88752AC-298C-4D2C-8FDE-E00EA25223CE}" destId="{5008566D-5367-4294-8A8C-B2927CE2A205}" srcOrd="9" destOrd="0" presId="urn:microsoft.com/office/officeart/2005/8/layout/vProcess5"/>
    <dgm:cxn modelId="{70EC62AA-723A-4121-8163-051F802BA461}" type="presParOf" srcId="{D88752AC-298C-4D2C-8FDE-E00EA25223CE}" destId="{A81196B6-5358-46BB-BA91-361E1358E98C}" srcOrd="10" destOrd="0" presId="urn:microsoft.com/office/officeart/2005/8/layout/vProcess5"/>
    <dgm:cxn modelId="{22CEDFE0-DCE8-4A6B-AEDC-6F13D02506A1}" type="presParOf" srcId="{D88752AC-298C-4D2C-8FDE-E00EA25223CE}" destId="{EFE50EB7-1A1B-4DD8-853D-75213B184D43}" srcOrd="11" destOrd="0" presId="urn:microsoft.com/office/officeart/2005/8/layout/vProcess5"/>
    <dgm:cxn modelId="{1BC99700-FF8F-4F1F-B705-5B4A52019CC7}" type="presParOf" srcId="{D88752AC-298C-4D2C-8FDE-E00EA25223CE}" destId="{32CACECC-29A0-4B4A-AA1E-6B3B583B8DB3}" srcOrd="12" destOrd="0" presId="urn:microsoft.com/office/officeart/2005/8/layout/vProcess5"/>
    <dgm:cxn modelId="{97643171-CBBB-4EE6-A49D-F0E7A7A935C9}" type="presParOf" srcId="{D88752AC-298C-4D2C-8FDE-E00EA25223CE}" destId="{502376AB-74A5-49BD-A6BE-FE928DD549C9}" srcOrd="13" destOrd="0" presId="urn:microsoft.com/office/officeart/2005/8/layout/vProcess5"/>
    <dgm:cxn modelId="{984F2E95-4208-4B49-B420-E5B6F788F4EB}" type="presParOf" srcId="{D88752AC-298C-4D2C-8FDE-E00EA25223CE}" destId="{8ECC8C5D-CA3F-4398-8134-DC83C908935A}"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3CF14-8869-4C7C-A009-44C21B1F0B98}"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ru-RU"/>
        </a:p>
      </dgm:t>
    </dgm:pt>
    <dgm:pt modelId="{BE11BFA6-BF95-41B1-801B-77AD74AD6AC4}">
      <dgm:prSet phldrT="[Текст]"/>
      <dgm:spPr/>
      <dgm:t>
        <a:bodyPr/>
        <a:lstStyle/>
        <a:p>
          <a:r>
            <a:rPr lang="ru-RU" dirty="0" smtClean="0"/>
            <a:t>Приветствуем</a:t>
          </a:r>
          <a:endParaRPr lang="ru-RU" dirty="0"/>
        </a:p>
      </dgm:t>
    </dgm:pt>
    <dgm:pt modelId="{03D41FA0-A7E9-4165-B368-5A5256BB2909}" type="parTrans" cxnId="{32EFB1FB-BAE0-4728-BD54-E47001B25DBD}">
      <dgm:prSet/>
      <dgm:spPr/>
      <dgm:t>
        <a:bodyPr/>
        <a:lstStyle/>
        <a:p>
          <a:endParaRPr lang="ru-RU"/>
        </a:p>
      </dgm:t>
    </dgm:pt>
    <dgm:pt modelId="{B299E6CA-38DA-4AB3-B3C6-94F967792209}" type="sibTrans" cxnId="{32EFB1FB-BAE0-4728-BD54-E47001B25DBD}">
      <dgm:prSet/>
      <dgm:spPr/>
      <dgm:t>
        <a:bodyPr/>
        <a:lstStyle/>
        <a:p>
          <a:endParaRPr lang="ru-RU"/>
        </a:p>
      </dgm:t>
    </dgm:pt>
    <dgm:pt modelId="{CEFA6AE0-9A90-40C7-AC49-69CC33592FBD}">
      <dgm:prSet phldrT="[Текст]"/>
      <dgm:spPr/>
      <dgm:t>
        <a:bodyPr/>
        <a:lstStyle/>
        <a:p>
          <a:r>
            <a:rPr lang="ru-RU" dirty="0" smtClean="0"/>
            <a:t>Представляемся</a:t>
          </a:r>
          <a:endParaRPr lang="ru-RU" dirty="0"/>
        </a:p>
      </dgm:t>
    </dgm:pt>
    <dgm:pt modelId="{66F39E27-7353-44EE-8E4F-21F9FCD8D66D}" type="parTrans" cxnId="{FADC982B-7A14-446B-B8EB-9EE03DC6143C}">
      <dgm:prSet/>
      <dgm:spPr/>
      <dgm:t>
        <a:bodyPr/>
        <a:lstStyle/>
        <a:p>
          <a:endParaRPr lang="ru-RU"/>
        </a:p>
      </dgm:t>
    </dgm:pt>
    <dgm:pt modelId="{BDE13321-B5A6-4BBA-AF41-1620EC7D5250}" type="sibTrans" cxnId="{FADC982B-7A14-446B-B8EB-9EE03DC6143C}">
      <dgm:prSet/>
      <dgm:spPr/>
      <dgm:t>
        <a:bodyPr/>
        <a:lstStyle/>
        <a:p>
          <a:endParaRPr lang="ru-RU"/>
        </a:p>
      </dgm:t>
    </dgm:pt>
    <dgm:pt modelId="{CF5D3A57-4F93-403E-B22E-556C4311918C}">
      <dgm:prSet phldrT="[Текст]"/>
      <dgm:spPr/>
      <dgm:t>
        <a:bodyPr/>
        <a:lstStyle/>
        <a:p>
          <a:r>
            <a:rPr lang="ru-RU" dirty="0" smtClean="0"/>
            <a:t>Определяем заинтересованных</a:t>
          </a:r>
          <a:endParaRPr lang="ru-RU" dirty="0"/>
        </a:p>
      </dgm:t>
    </dgm:pt>
    <dgm:pt modelId="{442C9506-C24D-43F6-8EB7-2180D6A41DB0}" type="parTrans" cxnId="{69AC5DC5-3C90-4C6E-B3CA-3B9A3BEB09FD}">
      <dgm:prSet/>
      <dgm:spPr/>
      <dgm:t>
        <a:bodyPr/>
        <a:lstStyle/>
        <a:p>
          <a:endParaRPr lang="ru-RU"/>
        </a:p>
      </dgm:t>
    </dgm:pt>
    <dgm:pt modelId="{4575200D-CE98-4122-B747-F7E946B641DE}" type="sibTrans" cxnId="{69AC5DC5-3C90-4C6E-B3CA-3B9A3BEB09FD}">
      <dgm:prSet/>
      <dgm:spPr/>
      <dgm:t>
        <a:bodyPr/>
        <a:lstStyle/>
        <a:p>
          <a:endParaRPr lang="ru-RU"/>
        </a:p>
      </dgm:t>
    </dgm:pt>
    <dgm:pt modelId="{1379EA11-9F56-402F-BCE1-188C98F04DAE}">
      <dgm:prSet phldrT="[Текст]"/>
      <dgm:spPr/>
      <dgm:t>
        <a:bodyPr/>
        <a:lstStyle/>
        <a:p>
          <a:r>
            <a:rPr lang="ru-RU" dirty="0" smtClean="0"/>
            <a:t>Обозначаем цель встречи</a:t>
          </a:r>
          <a:endParaRPr lang="ru-RU" dirty="0"/>
        </a:p>
      </dgm:t>
    </dgm:pt>
    <dgm:pt modelId="{2F0363BA-3DAB-4F86-8B69-F7904990CB70}" type="parTrans" cxnId="{A05D2D03-DD39-41BE-8FEA-320E85BB0CE8}">
      <dgm:prSet/>
      <dgm:spPr/>
      <dgm:t>
        <a:bodyPr/>
        <a:lstStyle/>
        <a:p>
          <a:endParaRPr lang="ru-RU"/>
        </a:p>
      </dgm:t>
    </dgm:pt>
    <dgm:pt modelId="{D6DD65E0-7AEB-48AA-8CCB-2CD7F439637E}" type="sibTrans" cxnId="{A05D2D03-DD39-41BE-8FEA-320E85BB0CE8}">
      <dgm:prSet/>
      <dgm:spPr/>
      <dgm:t>
        <a:bodyPr/>
        <a:lstStyle/>
        <a:p>
          <a:endParaRPr lang="ru-RU"/>
        </a:p>
      </dgm:t>
    </dgm:pt>
    <dgm:pt modelId="{E27D082A-83A1-4E51-9B2E-D8D8CC515588}">
      <dgm:prSet phldrT="[Текст]"/>
      <dgm:spPr/>
      <dgm:t>
        <a:bodyPr/>
        <a:lstStyle/>
        <a:p>
          <a:r>
            <a:rPr lang="ru-RU" dirty="0" smtClean="0"/>
            <a:t>Обозначаем регламент</a:t>
          </a:r>
          <a:endParaRPr lang="ru-RU" dirty="0"/>
        </a:p>
      </dgm:t>
    </dgm:pt>
    <dgm:pt modelId="{0D8365A4-87E2-4028-B295-CC1208532B8E}" type="parTrans" cxnId="{403D573B-6B3E-4830-B2DB-1951567EBBAD}">
      <dgm:prSet/>
      <dgm:spPr/>
      <dgm:t>
        <a:bodyPr/>
        <a:lstStyle/>
        <a:p>
          <a:endParaRPr lang="ru-RU"/>
        </a:p>
      </dgm:t>
    </dgm:pt>
    <dgm:pt modelId="{68FBD58D-29EB-4895-8560-00035336BFBB}" type="sibTrans" cxnId="{403D573B-6B3E-4830-B2DB-1951567EBBAD}">
      <dgm:prSet/>
      <dgm:spPr/>
      <dgm:t>
        <a:bodyPr/>
        <a:lstStyle/>
        <a:p>
          <a:endParaRPr lang="ru-RU"/>
        </a:p>
      </dgm:t>
    </dgm:pt>
    <dgm:pt modelId="{6667AF31-1594-40B5-90A9-2660B6A9C4A3}" type="pres">
      <dgm:prSet presAssocID="{7BA3CF14-8869-4C7C-A009-44C21B1F0B98}" presName="Name0" presStyleCnt="0">
        <dgm:presLayoutVars>
          <dgm:dir/>
          <dgm:animLvl val="lvl"/>
          <dgm:resizeHandles val="exact"/>
        </dgm:presLayoutVars>
      </dgm:prSet>
      <dgm:spPr/>
      <dgm:t>
        <a:bodyPr/>
        <a:lstStyle/>
        <a:p>
          <a:endParaRPr lang="ru-RU"/>
        </a:p>
      </dgm:t>
    </dgm:pt>
    <dgm:pt modelId="{47AEF702-5D28-4CB3-A4BB-85DB0FA0D3A7}" type="pres">
      <dgm:prSet presAssocID="{BE11BFA6-BF95-41B1-801B-77AD74AD6AC4}" presName="parTxOnly" presStyleLbl="node1" presStyleIdx="0" presStyleCnt="5">
        <dgm:presLayoutVars>
          <dgm:chMax val="0"/>
          <dgm:chPref val="0"/>
          <dgm:bulletEnabled val="1"/>
        </dgm:presLayoutVars>
      </dgm:prSet>
      <dgm:spPr/>
      <dgm:t>
        <a:bodyPr/>
        <a:lstStyle/>
        <a:p>
          <a:endParaRPr lang="ru-RU"/>
        </a:p>
      </dgm:t>
    </dgm:pt>
    <dgm:pt modelId="{E4DF3C3D-E0B8-4D43-A4D6-B36219D070CC}" type="pres">
      <dgm:prSet presAssocID="{B299E6CA-38DA-4AB3-B3C6-94F967792209}" presName="parTxOnlySpace" presStyleCnt="0"/>
      <dgm:spPr/>
    </dgm:pt>
    <dgm:pt modelId="{11EB05BF-3550-4E91-ABD0-163244FD8921}" type="pres">
      <dgm:prSet presAssocID="{CEFA6AE0-9A90-40C7-AC49-69CC33592FBD}" presName="parTxOnly" presStyleLbl="node1" presStyleIdx="1" presStyleCnt="5">
        <dgm:presLayoutVars>
          <dgm:chMax val="0"/>
          <dgm:chPref val="0"/>
          <dgm:bulletEnabled val="1"/>
        </dgm:presLayoutVars>
      </dgm:prSet>
      <dgm:spPr/>
      <dgm:t>
        <a:bodyPr/>
        <a:lstStyle/>
        <a:p>
          <a:endParaRPr lang="ru-RU"/>
        </a:p>
      </dgm:t>
    </dgm:pt>
    <dgm:pt modelId="{C719A5F3-026A-4BE0-8A84-3FDD61061E06}" type="pres">
      <dgm:prSet presAssocID="{BDE13321-B5A6-4BBA-AF41-1620EC7D5250}" presName="parTxOnlySpace" presStyleCnt="0"/>
      <dgm:spPr/>
    </dgm:pt>
    <dgm:pt modelId="{97D9B945-182D-487E-89E8-940F91BB212E}" type="pres">
      <dgm:prSet presAssocID="{CF5D3A57-4F93-403E-B22E-556C4311918C}" presName="parTxOnly" presStyleLbl="node1" presStyleIdx="2" presStyleCnt="5">
        <dgm:presLayoutVars>
          <dgm:chMax val="0"/>
          <dgm:chPref val="0"/>
          <dgm:bulletEnabled val="1"/>
        </dgm:presLayoutVars>
      </dgm:prSet>
      <dgm:spPr/>
      <dgm:t>
        <a:bodyPr/>
        <a:lstStyle/>
        <a:p>
          <a:endParaRPr lang="ru-RU"/>
        </a:p>
      </dgm:t>
    </dgm:pt>
    <dgm:pt modelId="{DACBAF1A-FC1A-48F5-BC30-5B78C55C7F36}" type="pres">
      <dgm:prSet presAssocID="{4575200D-CE98-4122-B747-F7E946B641DE}" presName="parTxOnlySpace" presStyleCnt="0"/>
      <dgm:spPr/>
    </dgm:pt>
    <dgm:pt modelId="{3DB3579B-E153-48A5-BDBD-8C902583B0B5}" type="pres">
      <dgm:prSet presAssocID="{1379EA11-9F56-402F-BCE1-188C98F04DAE}" presName="parTxOnly" presStyleLbl="node1" presStyleIdx="3" presStyleCnt="5">
        <dgm:presLayoutVars>
          <dgm:chMax val="0"/>
          <dgm:chPref val="0"/>
          <dgm:bulletEnabled val="1"/>
        </dgm:presLayoutVars>
      </dgm:prSet>
      <dgm:spPr/>
      <dgm:t>
        <a:bodyPr/>
        <a:lstStyle/>
        <a:p>
          <a:endParaRPr lang="ru-RU"/>
        </a:p>
      </dgm:t>
    </dgm:pt>
    <dgm:pt modelId="{A701C565-79B1-41D2-B160-431FE06F928C}" type="pres">
      <dgm:prSet presAssocID="{D6DD65E0-7AEB-48AA-8CCB-2CD7F439637E}" presName="parTxOnlySpace" presStyleCnt="0"/>
      <dgm:spPr/>
    </dgm:pt>
    <dgm:pt modelId="{1D782B4A-78D8-4A71-BE28-F978213EAC2E}" type="pres">
      <dgm:prSet presAssocID="{E27D082A-83A1-4E51-9B2E-D8D8CC515588}" presName="parTxOnly" presStyleLbl="node1" presStyleIdx="4" presStyleCnt="5">
        <dgm:presLayoutVars>
          <dgm:chMax val="0"/>
          <dgm:chPref val="0"/>
          <dgm:bulletEnabled val="1"/>
        </dgm:presLayoutVars>
      </dgm:prSet>
      <dgm:spPr/>
      <dgm:t>
        <a:bodyPr/>
        <a:lstStyle/>
        <a:p>
          <a:endParaRPr lang="ru-RU"/>
        </a:p>
      </dgm:t>
    </dgm:pt>
  </dgm:ptLst>
  <dgm:cxnLst>
    <dgm:cxn modelId="{7D23A31E-E594-4457-A7FB-648732E45D4D}" type="presOf" srcId="{CF5D3A57-4F93-403E-B22E-556C4311918C}" destId="{97D9B945-182D-487E-89E8-940F91BB212E}" srcOrd="0" destOrd="0" presId="urn:microsoft.com/office/officeart/2005/8/layout/chevron1"/>
    <dgm:cxn modelId="{32EFB1FB-BAE0-4728-BD54-E47001B25DBD}" srcId="{7BA3CF14-8869-4C7C-A009-44C21B1F0B98}" destId="{BE11BFA6-BF95-41B1-801B-77AD74AD6AC4}" srcOrd="0" destOrd="0" parTransId="{03D41FA0-A7E9-4165-B368-5A5256BB2909}" sibTransId="{B299E6CA-38DA-4AB3-B3C6-94F967792209}"/>
    <dgm:cxn modelId="{A05D2D03-DD39-41BE-8FEA-320E85BB0CE8}" srcId="{7BA3CF14-8869-4C7C-A009-44C21B1F0B98}" destId="{1379EA11-9F56-402F-BCE1-188C98F04DAE}" srcOrd="3" destOrd="0" parTransId="{2F0363BA-3DAB-4F86-8B69-F7904990CB70}" sibTransId="{D6DD65E0-7AEB-48AA-8CCB-2CD7F439637E}"/>
    <dgm:cxn modelId="{69AC5DC5-3C90-4C6E-B3CA-3B9A3BEB09FD}" srcId="{7BA3CF14-8869-4C7C-A009-44C21B1F0B98}" destId="{CF5D3A57-4F93-403E-B22E-556C4311918C}" srcOrd="2" destOrd="0" parTransId="{442C9506-C24D-43F6-8EB7-2180D6A41DB0}" sibTransId="{4575200D-CE98-4122-B747-F7E946B641DE}"/>
    <dgm:cxn modelId="{FADC982B-7A14-446B-B8EB-9EE03DC6143C}" srcId="{7BA3CF14-8869-4C7C-A009-44C21B1F0B98}" destId="{CEFA6AE0-9A90-40C7-AC49-69CC33592FBD}" srcOrd="1" destOrd="0" parTransId="{66F39E27-7353-44EE-8E4F-21F9FCD8D66D}" sibTransId="{BDE13321-B5A6-4BBA-AF41-1620EC7D5250}"/>
    <dgm:cxn modelId="{842DED2A-FA59-4A84-8E0C-12B3D3D0B803}" type="presOf" srcId="{BE11BFA6-BF95-41B1-801B-77AD74AD6AC4}" destId="{47AEF702-5D28-4CB3-A4BB-85DB0FA0D3A7}" srcOrd="0" destOrd="0" presId="urn:microsoft.com/office/officeart/2005/8/layout/chevron1"/>
    <dgm:cxn modelId="{A4448895-9587-4BE2-8492-5EE86F1D5B54}" type="presOf" srcId="{7BA3CF14-8869-4C7C-A009-44C21B1F0B98}" destId="{6667AF31-1594-40B5-90A9-2660B6A9C4A3}" srcOrd="0" destOrd="0" presId="urn:microsoft.com/office/officeart/2005/8/layout/chevron1"/>
    <dgm:cxn modelId="{307BECF3-D6BF-473A-928D-7BF458F7D45C}" type="presOf" srcId="{CEFA6AE0-9A90-40C7-AC49-69CC33592FBD}" destId="{11EB05BF-3550-4E91-ABD0-163244FD8921}" srcOrd="0" destOrd="0" presId="urn:microsoft.com/office/officeart/2005/8/layout/chevron1"/>
    <dgm:cxn modelId="{5D37C5F1-8C22-42EB-AD35-F48A2C168D97}" type="presOf" srcId="{1379EA11-9F56-402F-BCE1-188C98F04DAE}" destId="{3DB3579B-E153-48A5-BDBD-8C902583B0B5}" srcOrd="0" destOrd="0" presId="urn:microsoft.com/office/officeart/2005/8/layout/chevron1"/>
    <dgm:cxn modelId="{403D573B-6B3E-4830-B2DB-1951567EBBAD}" srcId="{7BA3CF14-8869-4C7C-A009-44C21B1F0B98}" destId="{E27D082A-83A1-4E51-9B2E-D8D8CC515588}" srcOrd="4" destOrd="0" parTransId="{0D8365A4-87E2-4028-B295-CC1208532B8E}" sibTransId="{68FBD58D-29EB-4895-8560-00035336BFBB}"/>
    <dgm:cxn modelId="{003900DD-93D8-4A96-A00D-C362A70A9B8B}" type="presOf" srcId="{E27D082A-83A1-4E51-9B2E-D8D8CC515588}" destId="{1D782B4A-78D8-4A71-BE28-F978213EAC2E}" srcOrd="0" destOrd="0" presId="urn:microsoft.com/office/officeart/2005/8/layout/chevron1"/>
    <dgm:cxn modelId="{0AB44DDC-8835-469C-9D18-6F01E076D836}" type="presParOf" srcId="{6667AF31-1594-40B5-90A9-2660B6A9C4A3}" destId="{47AEF702-5D28-4CB3-A4BB-85DB0FA0D3A7}" srcOrd="0" destOrd="0" presId="urn:microsoft.com/office/officeart/2005/8/layout/chevron1"/>
    <dgm:cxn modelId="{DDF7B155-5D28-4A15-93E3-E2B1FF2D9268}" type="presParOf" srcId="{6667AF31-1594-40B5-90A9-2660B6A9C4A3}" destId="{E4DF3C3D-E0B8-4D43-A4D6-B36219D070CC}" srcOrd="1" destOrd="0" presId="urn:microsoft.com/office/officeart/2005/8/layout/chevron1"/>
    <dgm:cxn modelId="{B60731ED-8350-462A-A6AB-EE8367374B51}" type="presParOf" srcId="{6667AF31-1594-40B5-90A9-2660B6A9C4A3}" destId="{11EB05BF-3550-4E91-ABD0-163244FD8921}" srcOrd="2" destOrd="0" presId="urn:microsoft.com/office/officeart/2005/8/layout/chevron1"/>
    <dgm:cxn modelId="{B494C5F1-DC3F-4865-9EBD-B6063395AAD9}" type="presParOf" srcId="{6667AF31-1594-40B5-90A9-2660B6A9C4A3}" destId="{C719A5F3-026A-4BE0-8A84-3FDD61061E06}" srcOrd="3" destOrd="0" presId="urn:microsoft.com/office/officeart/2005/8/layout/chevron1"/>
    <dgm:cxn modelId="{8AB42EBE-A4EC-41D3-B377-0D9C2121B34E}" type="presParOf" srcId="{6667AF31-1594-40B5-90A9-2660B6A9C4A3}" destId="{97D9B945-182D-487E-89E8-940F91BB212E}" srcOrd="4" destOrd="0" presId="urn:microsoft.com/office/officeart/2005/8/layout/chevron1"/>
    <dgm:cxn modelId="{016E3E68-8CC3-455F-B263-E2A99BD390F3}" type="presParOf" srcId="{6667AF31-1594-40B5-90A9-2660B6A9C4A3}" destId="{DACBAF1A-FC1A-48F5-BC30-5B78C55C7F36}" srcOrd="5" destOrd="0" presId="urn:microsoft.com/office/officeart/2005/8/layout/chevron1"/>
    <dgm:cxn modelId="{2A27BD65-019A-4F93-9867-146B37E3A487}" type="presParOf" srcId="{6667AF31-1594-40B5-90A9-2660B6A9C4A3}" destId="{3DB3579B-E153-48A5-BDBD-8C902583B0B5}" srcOrd="6" destOrd="0" presId="urn:microsoft.com/office/officeart/2005/8/layout/chevron1"/>
    <dgm:cxn modelId="{44CA94DA-EB9D-4702-8751-A619BE0C0E8B}" type="presParOf" srcId="{6667AF31-1594-40B5-90A9-2660B6A9C4A3}" destId="{A701C565-79B1-41D2-B160-431FE06F928C}" srcOrd="7" destOrd="0" presId="urn:microsoft.com/office/officeart/2005/8/layout/chevron1"/>
    <dgm:cxn modelId="{CFBEF582-E1BA-4948-A28F-542B43AD110B}" type="presParOf" srcId="{6667AF31-1594-40B5-90A9-2660B6A9C4A3}" destId="{1D782B4A-78D8-4A71-BE28-F978213EAC2E}"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C05DA-7DC8-4170-8A20-49D1E5B7E9FE}" type="doc">
      <dgm:prSet loTypeId="urn:microsoft.com/office/officeart/2005/8/layout/radial6" loCatId="relationship" qsTypeId="urn:microsoft.com/office/officeart/2005/8/quickstyle/simple2" qsCatId="simple" csTypeId="urn:microsoft.com/office/officeart/2005/8/colors/accent2_2" csCatId="accent2" phldr="1"/>
      <dgm:spPr/>
      <dgm:t>
        <a:bodyPr/>
        <a:lstStyle/>
        <a:p>
          <a:endParaRPr lang="ru-RU"/>
        </a:p>
      </dgm:t>
    </dgm:pt>
    <dgm:pt modelId="{F0DD93E1-45C1-4EC8-B7C4-7135D42E8B85}">
      <dgm:prSet phldrT="[Текст]"/>
      <dgm:spPr/>
      <dgm:t>
        <a:bodyPr/>
        <a:lstStyle/>
        <a:p>
          <a:r>
            <a:rPr lang="ru-RU" dirty="0" smtClean="0"/>
            <a:t>Вопросы технологии </a:t>
          </a:r>
        </a:p>
        <a:p>
          <a:r>
            <a:rPr lang="en-US" dirty="0" smtClean="0"/>
            <a:t>SPIN</a:t>
          </a:r>
          <a:endParaRPr lang="ru-RU" dirty="0"/>
        </a:p>
      </dgm:t>
    </dgm:pt>
    <dgm:pt modelId="{654CD0D7-4996-4017-9274-C41519409CDE}" type="parTrans" cxnId="{32EDB1BB-DE07-46DE-801B-BFB4ECBBEEAA}">
      <dgm:prSet/>
      <dgm:spPr/>
      <dgm:t>
        <a:bodyPr/>
        <a:lstStyle/>
        <a:p>
          <a:endParaRPr lang="ru-RU"/>
        </a:p>
      </dgm:t>
    </dgm:pt>
    <dgm:pt modelId="{7643D8D4-3DF7-4A62-BD98-B2CB679D8799}" type="sibTrans" cxnId="{32EDB1BB-DE07-46DE-801B-BFB4ECBBEEAA}">
      <dgm:prSet/>
      <dgm:spPr/>
      <dgm:t>
        <a:bodyPr/>
        <a:lstStyle/>
        <a:p>
          <a:endParaRPr lang="ru-RU"/>
        </a:p>
      </dgm:t>
    </dgm:pt>
    <dgm:pt modelId="{373EB7F8-CB08-428E-A517-4407B99B2DB6}">
      <dgm:prSet phldrT="[Текст]" custT="1"/>
      <dgm:spPr/>
      <dgm:t>
        <a:bodyPr/>
        <a:lstStyle/>
        <a:p>
          <a:r>
            <a:rPr lang="ru-RU" sz="1200" dirty="0" smtClean="0"/>
            <a:t>Ситуационный</a:t>
          </a:r>
          <a:endParaRPr lang="ru-RU" sz="1200" dirty="0"/>
        </a:p>
      </dgm:t>
    </dgm:pt>
    <dgm:pt modelId="{55BE6FB7-6C0D-47CE-AB35-783A4DB9C20A}" type="parTrans" cxnId="{66E47ED3-29AB-4249-8313-FAA836F66D33}">
      <dgm:prSet/>
      <dgm:spPr/>
      <dgm:t>
        <a:bodyPr/>
        <a:lstStyle/>
        <a:p>
          <a:endParaRPr lang="ru-RU"/>
        </a:p>
      </dgm:t>
    </dgm:pt>
    <dgm:pt modelId="{D5CAD260-B432-4675-BB98-8FD40D807EEF}" type="sibTrans" cxnId="{66E47ED3-29AB-4249-8313-FAA836F66D33}">
      <dgm:prSet/>
      <dgm:spPr/>
      <dgm:t>
        <a:bodyPr/>
        <a:lstStyle/>
        <a:p>
          <a:endParaRPr lang="ru-RU"/>
        </a:p>
      </dgm:t>
    </dgm:pt>
    <dgm:pt modelId="{465D1A57-55E9-4220-8540-D9E138B0CC42}">
      <dgm:prSet phldrT="[Текст]" custT="1"/>
      <dgm:spPr/>
      <dgm:t>
        <a:bodyPr/>
        <a:lstStyle/>
        <a:p>
          <a:r>
            <a:rPr lang="ru-RU" sz="1100" dirty="0" smtClean="0"/>
            <a:t>Проблемный</a:t>
          </a:r>
          <a:endParaRPr lang="ru-RU" sz="1100" dirty="0"/>
        </a:p>
      </dgm:t>
    </dgm:pt>
    <dgm:pt modelId="{7F0D0355-6EF8-47E2-BD2B-B773AD53AA68}" type="parTrans" cxnId="{F05E83A8-144D-473B-81AC-55BA194E5038}">
      <dgm:prSet/>
      <dgm:spPr/>
      <dgm:t>
        <a:bodyPr/>
        <a:lstStyle/>
        <a:p>
          <a:endParaRPr lang="ru-RU"/>
        </a:p>
      </dgm:t>
    </dgm:pt>
    <dgm:pt modelId="{69374672-EE52-4D46-9A33-D4D8F480E7C9}" type="sibTrans" cxnId="{F05E83A8-144D-473B-81AC-55BA194E5038}">
      <dgm:prSet/>
      <dgm:spPr/>
      <dgm:t>
        <a:bodyPr/>
        <a:lstStyle/>
        <a:p>
          <a:endParaRPr lang="ru-RU"/>
        </a:p>
      </dgm:t>
    </dgm:pt>
    <dgm:pt modelId="{9524655F-3CEA-4E1A-A1ED-9EEEA5A108EA}">
      <dgm:prSet phldrT="[Текст]" custT="1"/>
      <dgm:spPr/>
      <dgm:t>
        <a:bodyPr/>
        <a:lstStyle/>
        <a:p>
          <a:r>
            <a:rPr lang="ru-RU" sz="1400" dirty="0" smtClean="0"/>
            <a:t>Извлекающий</a:t>
          </a:r>
          <a:endParaRPr lang="ru-RU" sz="1400" dirty="0"/>
        </a:p>
      </dgm:t>
    </dgm:pt>
    <dgm:pt modelId="{B28A12A7-482B-4774-BCCA-E1FEB1F00E06}" type="parTrans" cxnId="{64EDC770-9CF2-40B6-BB47-FB4FFA0EA2A8}">
      <dgm:prSet/>
      <dgm:spPr/>
      <dgm:t>
        <a:bodyPr/>
        <a:lstStyle/>
        <a:p>
          <a:endParaRPr lang="ru-RU"/>
        </a:p>
      </dgm:t>
    </dgm:pt>
    <dgm:pt modelId="{992CA53B-717A-4207-923D-F6664F17F396}" type="sibTrans" cxnId="{64EDC770-9CF2-40B6-BB47-FB4FFA0EA2A8}">
      <dgm:prSet/>
      <dgm:spPr/>
      <dgm:t>
        <a:bodyPr/>
        <a:lstStyle/>
        <a:p>
          <a:endParaRPr lang="ru-RU"/>
        </a:p>
      </dgm:t>
    </dgm:pt>
    <dgm:pt modelId="{52C02F74-178E-4A4A-9FA5-3CA0742E122E}">
      <dgm:prSet phldrT="[Текст]" custT="1"/>
      <dgm:spPr/>
      <dgm:t>
        <a:bodyPr/>
        <a:lstStyle/>
        <a:p>
          <a:r>
            <a:rPr lang="ru-RU" sz="1200" dirty="0" smtClean="0"/>
            <a:t>Направляющий</a:t>
          </a:r>
          <a:endParaRPr lang="ru-RU" sz="900" dirty="0"/>
        </a:p>
      </dgm:t>
    </dgm:pt>
    <dgm:pt modelId="{768E21DB-B47A-49BB-863F-91C71DCF5178}" type="parTrans" cxnId="{A14F3733-0C1B-491D-BF75-D0E81B28F9D1}">
      <dgm:prSet/>
      <dgm:spPr/>
      <dgm:t>
        <a:bodyPr/>
        <a:lstStyle/>
        <a:p>
          <a:endParaRPr lang="ru-RU"/>
        </a:p>
      </dgm:t>
    </dgm:pt>
    <dgm:pt modelId="{63430781-5C6C-4994-9B1E-44A3782D474D}" type="sibTrans" cxnId="{A14F3733-0C1B-491D-BF75-D0E81B28F9D1}">
      <dgm:prSet/>
      <dgm:spPr/>
      <dgm:t>
        <a:bodyPr/>
        <a:lstStyle/>
        <a:p>
          <a:endParaRPr lang="ru-RU"/>
        </a:p>
      </dgm:t>
    </dgm:pt>
    <dgm:pt modelId="{5282CD54-DFBB-4728-9E0A-70073186B2C6}" type="pres">
      <dgm:prSet presAssocID="{275C05DA-7DC8-4170-8A20-49D1E5B7E9FE}" presName="Name0" presStyleCnt="0">
        <dgm:presLayoutVars>
          <dgm:chMax val="1"/>
          <dgm:dir/>
          <dgm:animLvl val="ctr"/>
          <dgm:resizeHandles val="exact"/>
        </dgm:presLayoutVars>
      </dgm:prSet>
      <dgm:spPr/>
      <dgm:t>
        <a:bodyPr/>
        <a:lstStyle/>
        <a:p>
          <a:endParaRPr lang="ru-RU"/>
        </a:p>
      </dgm:t>
    </dgm:pt>
    <dgm:pt modelId="{6124302F-0882-4CC6-9C04-1D4D538CDB96}" type="pres">
      <dgm:prSet presAssocID="{F0DD93E1-45C1-4EC8-B7C4-7135D42E8B85}" presName="centerShape" presStyleLbl="node0" presStyleIdx="0" presStyleCnt="1"/>
      <dgm:spPr/>
      <dgm:t>
        <a:bodyPr/>
        <a:lstStyle/>
        <a:p>
          <a:endParaRPr lang="ru-RU"/>
        </a:p>
      </dgm:t>
    </dgm:pt>
    <dgm:pt modelId="{37CAC600-1FDF-4561-B562-585E468111AF}" type="pres">
      <dgm:prSet presAssocID="{373EB7F8-CB08-428E-A517-4407B99B2DB6}" presName="node" presStyleLbl="node1" presStyleIdx="0" presStyleCnt="4">
        <dgm:presLayoutVars>
          <dgm:bulletEnabled val="1"/>
        </dgm:presLayoutVars>
      </dgm:prSet>
      <dgm:spPr/>
      <dgm:t>
        <a:bodyPr/>
        <a:lstStyle/>
        <a:p>
          <a:endParaRPr lang="ru-RU"/>
        </a:p>
      </dgm:t>
    </dgm:pt>
    <dgm:pt modelId="{3D8045B1-D844-46D1-86E2-8E762B28E141}" type="pres">
      <dgm:prSet presAssocID="{373EB7F8-CB08-428E-A517-4407B99B2DB6}" presName="dummy" presStyleCnt="0"/>
      <dgm:spPr/>
    </dgm:pt>
    <dgm:pt modelId="{861BF3E3-A412-4836-9A80-A7F0D4F875AA}" type="pres">
      <dgm:prSet presAssocID="{D5CAD260-B432-4675-BB98-8FD40D807EEF}" presName="sibTrans" presStyleLbl="sibTrans2D1" presStyleIdx="0" presStyleCnt="4"/>
      <dgm:spPr/>
      <dgm:t>
        <a:bodyPr/>
        <a:lstStyle/>
        <a:p>
          <a:endParaRPr lang="ru-RU"/>
        </a:p>
      </dgm:t>
    </dgm:pt>
    <dgm:pt modelId="{B4B33EEE-FB73-41FF-A115-17B0A55C0949}" type="pres">
      <dgm:prSet presAssocID="{465D1A57-55E9-4220-8540-D9E138B0CC42}" presName="node" presStyleLbl="node1" presStyleIdx="1" presStyleCnt="4">
        <dgm:presLayoutVars>
          <dgm:bulletEnabled val="1"/>
        </dgm:presLayoutVars>
      </dgm:prSet>
      <dgm:spPr/>
      <dgm:t>
        <a:bodyPr/>
        <a:lstStyle/>
        <a:p>
          <a:endParaRPr lang="ru-RU"/>
        </a:p>
      </dgm:t>
    </dgm:pt>
    <dgm:pt modelId="{0CA2D99E-B60B-44DA-932C-F5EFF6545FDF}" type="pres">
      <dgm:prSet presAssocID="{465D1A57-55E9-4220-8540-D9E138B0CC42}" presName="dummy" presStyleCnt="0"/>
      <dgm:spPr/>
    </dgm:pt>
    <dgm:pt modelId="{7B8A64B9-59DE-4B92-8226-132C6CF3899F}" type="pres">
      <dgm:prSet presAssocID="{69374672-EE52-4D46-9A33-D4D8F480E7C9}" presName="sibTrans" presStyleLbl="sibTrans2D1" presStyleIdx="1" presStyleCnt="4"/>
      <dgm:spPr/>
      <dgm:t>
        <a:bodyPr/>
        <a:lstStyle/>
        <a:p>
          <a:endParaRPr lang="ru-RU"/>
        </a:p>
      </dgm:t>
    </dgm:pt>
    <dgm:pt modelId="{56CC6236-E584-4BE7-98E6-C94890885439}" type="pres">
      <dgm:prSet presAssocID="{9524655F-3CEA-4E1A-A1ED-9EEEA5A108EA}" presName="node" presStyleLbl="node1" presStyleIdx="2" presStyleCnt="4">
        <dgm:presLayoutVars>
          <dgm:bulletEnabled val="1"/>
        </dgm:presLayoutVars>
      </dgm:prSet>
      <dgm:spPr/>
      <dgm:t>
        <a:bodyPr/>
        <a:lstStyle/>
        <a:p>
          <a:endParaRPr lang="ru-RU"/>
        </a:p>
      </dgm:t>
    </dgm:pt>
    <dgm:pt modelId="{0556A891-CFA3-434B-B479-8C8D698C3990}" type="pres">
      <dgm:prSet presAssocID="{9524655F-3CEA-4E1A-A1ED-9EEEA5A108EA}" presName="dummy" presStyleCnt="0"/>
      <dgm:spPr/>
    </dgm:pt>
    <dgm:pt modelId="{6CD92A13-E14B-4056-AAC6-7D634396C40B}" type="pres">
      <dgm:prSet presAssocID="{992CA53B-717A-4207-923D-F6664F17F396}" presName="sibTrans" presStyleLbl="sibTrans2D1" presStyleIdx="2" presStyleCnt="4"/>
      <dgm:spPr/>
      <dgm:t>
        <a:bodyPr/>
        <a:lstStyle/>
        <a:p>
          <a:endParaRPr lang="ru-RU"/>
        </a:p>
      </dgm:t>
    </dgm:pt>
    <dgm:pt modelId="{1A1C375E-6A1A-40AC-9601-F87A0629735A}" type="pres">
      <dgm:prSet presAssocID="{52C02F74-178E-4A4A-9FA5-3CA0742E122E}" presName="node" presStyleLbl="node1" presStyleIdx="3" presStyleCnt="4">
        <dgm:presLayoutVars>
          <dgm:bulletEnabled val="1"/>
        </dgm:presLayoutVars>
      </dgm:prSet>
      <dgm:spPr/>
      <dgm:t>
        <a:bodyPr/>
        <a:lstStyle/>
        <a:p>
          <a:endParaRPr lang="ru-RU"/>
        </a:p>
      </dgm:t>
    </dgm:pt>
    <dgm:pt modelId="{05F4CDFD-ABC8-4FF8-99E1-9DB37B27DA00}" type="pres">
      <dgm:prSet presAssocID="{52C02F74-178E-4A4A-9FA5-3CA0742E122E}" presName="dummy" presStyleCnt="0"/>
      <dgm:spPr/>
    </dgm:pt>
    <dgm:pt modelId="{698823AE-8AC4-4C69-95E3-F21B484AE682}" type="pres">
      <dgm:prSet presAssocID="{63430781-5C6C-4994-9B1E-44A3782D474D}" presName="sibTrans" presStyleLbl="sibTrans2D1" presStyleIdx="3" presStyleCnt="4"/>
      <dgm:spPr/>
      <dgm:t>
        <a:bodyPr/>
        <a:lstStyle/>
        <a:p>
          <a:endParaRPr lang="ru-RU"/>
        </a:p>
      </dgm:t>
    </dgm:pt>
  </dgm:ptLst>
  <dgm:cxnLst>
    <dgm:cxn modelId="{ADAFD2B7-7129-4BCA-B387-CFCEE16A2F02}" type="presOf" srcId="{69374672-EE52-4D46-9A33-D4D8F480E7C9}" destId="{7B8A64B9-59DE-4B92-8226-132C6CF3899F}" srcOrd="0" destOrd="0" presId="urn:microsoft.com/office/officeart/2005/8/layout/radial6"/>
    <dgm:cxn modelId="{F33D50CB-B826-4D4B-A6B0-BE4434CC4353}" type="presOf" srcId="{465D1A57-55E9-4220-8540-D9E138B0CC42}" destId="{B4B33EEE-FB73-41FF-A115-17B0A55C0949}" srcOrd="0" destOrd="0" presId="urn:microsoft.com/office/officeart/2005/8/layout/radial6"/>
    <dgm:cxn modelId="{0996CCA5-EC01-4303-AF10-13C2A7FD9A41}" type="presOf" srcId="{D5CAD260-B432-4675-BB98-8FD40D807EEF}" destId="{861BF3E3-A412-4836-9A80-A7F0D4F875AA}" srcOrd="0" destOrd="0" presId="urn:microsoft.com/office/officeart/2005/8/layout/radial6"/>
    <dgm:cxn modelId="{A14F3733-0C1B-491D-BF75-D0E81B28F9D1}" srcId="{F0DD93E1-45C1-4EC8-B7C4-7135D42E8B85}" destId="{52C02F74-178E-4A4A-9FA5-3CA0742E122E}" srcOrd="3" destOrd="0" parTransId="{768E21DB-B47A-49BB-863F-91C71DCF5178}" sibTransId="{63430781-5C6C-4994-9B1E-44A3782D474D}"/>
    <dgm:cxn modelId="{32EDB1BB-DE07-46DE-801B-BFB4ECBBEEAA}" srcId="{275C05DA-7DC8-4170-8A20-49D1E5B7E9FE}" destId="{F0DD93E1-45C1-4EC8-B7C4-7135D42E8B85}" srcOrd="0" destOrd="0" parTransId="{654CD0D7-4996-4017-9274-C41519409CDE}" sibTransId="{7643D8D4-3DF7-4A62-BD98-B2CB679D8799}"/>
    <dgm:cxn modelId="{7EC0D578-99B0-4EDE-9858-6355569861C3}" type="presOf" srcId="{52C02F74-178E-4A4A-9FA5-3CA0742E122E}" destId="{1A1C375E-6A1A-40AC-9601-F87A0629735A}" srcOrd="0" destOrd="0" presId="urn:microsoft.com/office/officeart/2005/8/layout/radial6"/>
    <dgm:cxn modelId="{64EDC770-9CF2-40B6-BB47-FB4FFA0EA2A8}" srcId="{F0DD93E1-45C1-4EC8-B7C4-7135D42E8B85}" destId="{9524655F-3CEA-4E1A-A1ED-9EEEA5A108EA}" srcOrd="2" destOrd="0" parTransId="{B28A12A7-482B-4774-BCCA-E1FEB1F00E06}" sibTransId="{992CA53B-717A-4207-923D-F6664F17F396}"/>
    <dgm:cxn modelId="{839B7CAB-5A3E-4576-AC98-BD042961BA43}" type="presOf" srcId="{275C05DA-7DC8-4170-8A20-49D1E5B7E9FE}" destId="{5282CD54-DFBB-4728-9E0A-70073186B2C6}" srcOrd="0" destOrd="0" presId="urn:microsoft.com/office/officeart/2005/8/layout/radial6"/>
    <dgm:cxn modelId="{DB268A9E-65C0-4E3F-902A-A47F2032C2BD}" type="presOf" srcId="{63430781-5C6C-4994-9B1E-44A3782D474D}" destId="{698823AE-8AC4-4C69-95E3-F21B484AE682}" srcOrd="0" destOrd="0" presId="urn:microsoft.com/office/officeart/2005/8/layout/radial6"/>
    <dgm:cxn modelId="{7EA7E27E-849C-44F9-ADE0-A05636035464}" type="presOf" srcId="{992CA53B-717A-4207-923D-F6664F17F396}" destId="{6CD92A13-E14B-4056-AAC6-7D634396C40B}" srcOrd="0" destOrd="0" presId="urn:microsoft.com/office/officeart/2005/8/layout/radial6"/>
    <dgm:cxn modelId="{2B400BA9-813C-418C-8F83-12F29A94B310}" type="presOf" srcId="{9524655F-3CEA-4E1A-A1ED-9EEEA5A108EA}" destId="{56CC6236-E584-4BE7-98E6-C94890885439}" srcOrd="0" destOrd="0" presId="urn:microsoft.com/office/officeart/2005/8/layout/radial6"/>
    <dgm:cxn modelId="{66E47ED3-29AB-4249-8313-FAA836F66D33}" srcId="{F0DD93E1-45C1-4EC8-B7C4-7135D42E8B85}" destId="{373EB7F8-CB08-428E-A517-4407B99B2DB6}" srcOrd="0" destOrd="0" parTransId="{55BE6FB7-6C0D-47CE-AB35-783A4DB9C20A}" sibTransId="{D5CAD260-B432-4675-BB98-8FD40D807EEF}"/>
    <dgm:cxn modelId="{A2BA059B-6228-47F8-B3F7-8CC7C84941CC}" type="presOf" srcId="{373EB7F8-CB08-428E-A517-4407B99B2DB6}" destId="{37CAC600-1FDF-4561-B562-585E468111AF}" srcOrd="0" destOrd="0" presId="urn:microsoft.com/office/officeart/2005/8/layout/radial6"/>
    <dgm:cxn modelId="{524B9B31-72B6-4489-9592-5D3D30E4A0A4}" type="presOf" srcId="{F0DD93E1-45C1-4EC8-B7C4-7135D42E8B85}" destId="{6124302F-0882-4CC6-9C04-1D4D538CDB96}" srcOrd="0" destOrd="0" presId="urn:microsoft.com/office/officeart/2005/8/layout/radial6"/>
    <dgm:cxn modelId="{F05E83A8-144D-473B-81AC-55BA194E5038}" srcId="{F0DD93E1-45C1-4EC8-B7C4-7135D42E8B85}" destId="{465D1A57-55E9-4220-8540-D9E138B0CC42}" srcOrd="1" destOrd="0" parTransId="{7F0D0355-6EF8-47E2-BD2B-B773AD53AA68}" sibTransId="{69374672-EE52-4D46-9A33-D4D8F480E7C9}"/>
    <dgm:cxn modelId="{6BB6FED7-54DC-4E4F-ADCB-6282319FC1AC}" type="presParOf" srcId="{5282CD54-DFBB-4728-9E0A-70073186B2C6}" destId="{6124302F-0882-4CC6-9C04-1D4D538CDB96}" srcOrd="0" destOrd="0" presId="urn:microsoft.com/office/officeart/2005/8/layout/radial6"/>
    <dgm:cxn modelId="{455181EE-E8DF-47F7-B900-4D260631B5C4}" type="presParOf" srcId="{5282CD54-DFBB-4728-9E0A-70073186B2C6}" destId="{37CAC600-1FDF-4561-B562-585E468111AF}" srcOrd="1" destOrd="0" presId="urn:microsoft.com/office/officeart/2005/8/layout/radial6"/>
    <dgm:cxn modelId="{22386412-4D26-4533-ADB7-63690F044862}" type="presParOf" srcId="{5282CD54-DFBB-4728-9E0A-70073186B2C6}" destId="{3D8045B1-D844-46D1-86E2-8E762B28E141}" srcOrd="2" destOrd="0" presId="urn:microsoft.com/office/officeart/2005/8/layout/radial6"/>
    <dgm:cxn modelId="{5611F1B7-1903-4E40-ACC2-C85DCF98FDDE}" type="presParOf" srcId="{5282CD54-DFBB-4728-9E0A-70073186B2C6}" destId="{861BF3E3-A412-4836-9A80-A7F0D4F875AA}" srcOrd="3" destOrd="0" presId="urn:microsoft.com/office/officeart/2005/8/layout/radial6"/>
    <dgm:cxn modelId="{9105F3A3-C9EE-4E8F-A807-D56CF1882706}" type="presParOf" srcId="{5282CD54-DFBB-4728-9E0A-70073186B2C6}" destId="{B4B33EEE-FB73-41FF-A115-17B0A55C0949}" srcOrd="4" destOrd="0" presId="urn:microsoft.com/office/officeart/2005/8/layout/radial6"/>
    <dgm:cxn modelId="{2E43079B-5AFC-4643-9F56-599F1ADD2352}" type="presParOf" srcId="{5282CD54-DFBB-4728-9E0A-70073186B2C6}" destId="{0CA2D99E-B60B-44DA-932C-F5EFF6545FDF}" srcOrd="5" destOrd="0" presId="urn:microsoft.com/office/officeart/2005/8/layout/radial6"/>
    <dgm:cxn modelId="{330B615A-BC91-4B17-B444-9499D33A708B}" type="presParOf" srcId="{5282CD54-DFBB-4728-9E0A-70073186B2C6}" destId="{7B8A64B9-59DE-4B92-8226-132C6CF3899F}" srcOrd="6" destOrd="0" presId="urn:microsoft.com/office/officeart/2005/8/layout/radial6"/>
    <dgm:cxn modelId="{B9B73739-0115-46E1-A508-6FF00676B02C}" type="presParOf" srcId="{5282CD54-DFBB-4728-9E0A-70073186B2C6}" destId="{56CC6236-E584-4BE7-98E6-C94890885439}" srcOrd="7" destOrd="0" presId="urn:microsoft.com/office/officeart/2005/8/layout/radial6"/>
    <dgm:cxn modelId="{D666AFC2-9404-414B-87D7-26C543774C64}" type="presParOf" srcId="{5282CD54-DFBB-4728-9E0A-70073186B2C6}" destId="{0556A891-CFA3-434B-B479-8C8D698C3990}" srcOrd="8" destOrd="0" presId="urn:microsoft.com/office/officeart/2005/8/layout/radial6"/>
    <dgm:cxn modelId="{EC5464CB-ADAB-420B-B0B8-AF656FD41259}" type="presParOf" srcId="{5282CD54-DFBB-4728-9E0A-70073186B2C6}" destId="{6CD92A13-E14B-4056-AAC6-7D634396C40B}" srcOrd="9" destOrd="0" presId="urn:microsoft.com/office/officeart/2005/8/layout/radial6"/>
    <dgm:cxn modelId="{12E12505-41DB-4E14-83FF-5AB7860DD603}" type="presParOf" srcId="{5282CD54-DFBB-4728-9E0A-70073186B2C6}" destId="{1A1C375E-6A1A-40AC-9601-F87A0629735A}" srcOrd="10" destOrd="0" presId="urn:microsoft.com/office/officeart/2005/8/layout/radial6"/>
    <dgm:cxn modelId="{017A320D-34AC-42FF-BEFD-02CF7A256DDB}" type="presParOf" srcId="{5282CD54-DFBB-4728-9E0A-70073186B2C6}" destId="{05F4CDFD-ABC8-4FF8-99E1-9DB37B27DA00}" srcOrd="11" destOrd="0" presId="urn:microsoft.com/office/officeart/2005/8/layout/radial6"/>
    <dgm:cxn modelId="{1FE901AA-C524-4437-AFC7-894E4D678CAC}" type="presParOf" srcId="{5282CD54-DFBB-4728-9E0A-70073186B2C6}" destId="{698823AE-8AC4-4C69-95E3-F21B484AE682}"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F5281B-AB84-48F3-A942-45FC3A923C3C}">
      <dsp:nvSpPr>
        <dsp:cNvPr id="0" name=""/>
        <dsp:cNvSpPr/>
      </dsp:nvSpPr>
      <dsp:spPr>
        <a:xfrm>
          <a:off x="4032448" y="638353"/>
          <a:ext cx="2305022" cy="266696"/>
        </a:xfrm>
        <a:custGeom>
          <a:avLst/>
          <a:gdLst/>
          <a:ahLst/>
          <a:cxnLst/>
          <a:rect l="0" t="0" r="0" b="0"/>
          <a:pathLst>
            <a:path>
              <a:moveTo>
                <a:pt x="0" y="0"/>
              </a:moveTo>
              <a:lnTo>
                <a:pt x="0" y="133348"/>
              </a:lnTo>
              <a:lnTo>
                <a:pt x="2305022" y="133348"/>
              </a:lnTo>
              <a:lnTo>
                <a:pt x="2305022" y="26669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B291F-3EC9-4490-97E1-938A44E04398}">
      <dsp:nvSpPr>
        <dsp:cNvPr id="0" name=""/>
        <dsp:cNvSpPr/>
      </dsp:nvSpPr>
      <dsp:spPr>
        <a:xfrm>
          <a:off x="4292794" y="1540042"/>
          <a:ext cx="190497" cy="2387571"/>
        </a:xfrm>
        <a:custGeom>
          <a:avLst/>
          <a:gdLst/>
          <a:ahLst/>
          <a:cxnLst/>
          <a:rect l="0" t="0" r="0" b="0"/>
          <a:pathLst>
            <a:path>
              <a:moveTo>
                <a:pt x="0" y="0"/>
              </a:moveTo>
              <a:lnTo>
                <a:pt x="0" y="2387571"/>
              </a:lnTo>
              <a:lnTo>
                <a:pt x="190497" y="238757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79257-D3E8-402F-9D88-65AA9DA93A8E}">
      <dsp:nvSpPr>
        <dsp:cNvPr id="0" name=""/>
        <dsp:cNvSpPr/>
      </dsp:nvSpPr>
      <dsp:spPr>
        <a:xfrm>
          <a:off x="4292794" y="1540042"/>
          <a:ext cx="190497" cy="1485882"/>
        </a:xfrm>
        <a:custGeom>
          <a:avLst/>
          <a:gdLst/>
          <a:ahLst/>
          <a:cxnLst/>
          <a:rect l="0" t="0" r="0" b="0"/>
          <a:pathLst>
            <a:path>
              <a:moveTo>
                <a:pt x="0" y="0"/>
              </a:moveTo>
              <a:lnTo>
                <a:pt x="0" y="1485882"/>
              </a:lnTo>
              <a:lnTo>
                <a:pt x="190497" y="148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603C5-063B-44E8-8182-163AF3A9EDC2}">
      <dsp:nvSpPr>
        <dsp:cNvPr id="0" name=""/>
        <dsp:cNvSpPr/>
      </dsp:nvSpPr>
      <dsp:spPr>
        <a:xfrm>
          <a:off x="4292794" y="1540042"/>
          <a:ext cx="190497" cy="584193"/>
        </a:xfrm>
        <a:custGeom>
          <a:avLst/>
          <a:gdLst/>
          <a:ahLst/>
          <a:cxnLst/>
          <a:rect l="0" t="0" r="0" b="0"/>
          <a:pathLst>
            <a:path>
              <a:moveTo>
                <a:pt x="0" y="0"/>
              </a:moveTo>
              <a:lnTo>
                <a:pt x="0" y="584193"/>
              </a:lnTo>
              <a:lnTo>
                <a:pt x="190497" y="58419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2EFCB-A26A-4EB2-91DE-28BCDF7D6BE5}">
      <dsp:nvSpPr>
        <dsp:cNvPr id="0" name=""/>
        <dsp:cNvSpPr/>
      </dsp:nvSpPr>
      <dsp:spPr>
        <a:xfrm>
          <a:off x="4032448" y="638353"/>
          <a:ext cx="768340" cy="266696"/>
        </a:xfrm>
        <a:custGeom>
          <a:avLst/>
          <a:gdLst/>
          <a:ahLst/>
          <a:cxnLst/>
          <a:rect l="0" t="0" r="0" b="0"/>
          <a:pathLst>
            <a:path>
              <a:moveTo>
                <a:pt x="0" y="0"/>
              </a:moveTo>
              <a:lnTo>
                <a:pt x="0" y="133348"/>
              </a:lnTo>
              <a:lnTo>
                <a:pt x="768340" y="133348"/>
              </a:lnTo>
              <a:lnTo>
                <a:pt x="768340" y="26669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46C8-F647-4B51-B45C-7261AFADC284}">
      <dsp:nvSpPr>
        <dsp:cNvPr id="0" name=""/>
        <dsp:cNvSpPr/>
      </dsp:nvSpPr>
      <dsp:spPr>
        <a:xfrm>
          <a:off x="2756113" y="1540042"/>
          <a:ext cx="190497" cy="2387571"/>
        </a:xfrm>
        <a:custGeom>
          <a:avLst/>
          <a:gdLst/>
          <a:ahLst/>
          <a:cxnLst/>
          <a:rect l="0" t="0" r="0" b="0"/>
          <a:pathLst>
            <a:path>
              <a:moveTo>
                <a:pt x="0" y="0"/>
              </a:moveTo>
              <a:lnTo>
                <a:pt x="0" y="2387571"/>
              </a:lnTo>
              <a:lnTo>
                <a:pt x="190497" y="238757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EDEB1-254E-43C6-91DE-A1F9109EC8CC}">
      <dsp:nvSpPr>
        <dsp:cNvPr id="0" name=""/>
        <dsp:cNvSpPr/>
      </dsp:nvSpPr>
      <dsp:spPr>
        <a:xfrm>
          <a:off x="2756113" y="1540042"/>
          <a:ext cx="190497" cy="1485882"/>
        </a:xfrm>
        <a:custGeom>
          <a:avLst/>
          <a:gdLst/>
          <a:ahLst/>
          <a:cxnLst/>
          <a:rect l="0" t="0" r="0" b="0"/>
          <a:pathLst>
            <a:path>
              <a:moveTo>
                <a:pt x="0" y="0"/>
              </a:moveTo>
              <a:lnTo>
                <a:pt x="0" y="1485882"/>
              </a:lnTo>
              <a:lnTo>
                <a:pt x="190497" y="148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E4B03-1AAF-4631-ACB5-2F15CBC5AF2D}">
      <dsp:nvSpPr>
        <dsp:cNvPr id="0" name=""/>
        <dsp:cNvSpPr/>
      </dsp:nvSpPr>
      <dsp:spPr>
        <a:xfrm>
          <a:off x="2756113" y="1540042"/>
          <a:ext cx="190497" cy="584193"/>
        </a:xfrm>
        <a:custGeom>
          <a:avLst/>
          <a:gdLst/>
          <a:ahLst/>
          <a:cxnLst/>
          <a:rect l="0" t="0" r="0" b="0"/>
          <a:pathLst>
            <a:path>
              <a:moveTo>
                <a:pt x="0" y="0"/>
              </a:moveTo>
              <a:lnTo>
                <a:pt x="0" y="584193"/>
              </a:lnTo>
              <a:lnTo>
                <a:pt x="190497" y="58419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28E77-DE2C-4748-9019-EDAF25E635D2}">
      <dsp:nvSpPr>
        <dsp:cNvPr id="0" name=""/>
        <dsp:cNvSpPr/>
      </dsp:nvSpPr>
      <dsp:spPr>
        <a:xfrm>
          <a:off x="3264107" y="638353"/>
          <a:ext cx="768340" cy="266696"/>
        </a:xfrm>
        <a:custGeom>
          <a:avLst/>
          <a:gdLst/>
          <a:ahLst/>
          <a:cxnLst/>
          <a:rect l="0" t="0" r="0" b="0"/>
          <a:pathLst>
            <a:path>
              <a:moveTo>
                <a:pt x="768340" y="0"/>
              </a:moveTo>
              <a:lnTo>
                <a:pt x="768340" y="133348"/>
              </a:lnTo>
              <a:lnTo>
                <a:pt x="0" y="133348"/>
              </a:lnTo>
              <a:lnTo>
                <a:pt x="0" y="26669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84FF4-3870-4484-99DA-3D96474EB406}">
      <dsp:nvSpPr>
        <dsp:cNvPr id="0" name=""/>
        <dsp:cNvSpPr/>
      </dsp:nvSpPr>
      <dsp:spPr>
        <a:xfrm>
          <a:off x="1219431" y="1540042"/>
          <a:ext cx="190497" cy="2387571"/>
        </a:xfrm>
        <a:custGeom>
          <a:avLst/>
          <a:gdLst/>
          <a:ahLst/>
          <a:cxnLst/>
          <a:rect l="0" t="0" r="0" b="0"/>
          <a:pathLst>
            <a:path>
              <a:moveTo>
                <a:pt x="0" y="0"/>
              </a:moveTo>
              <a:lnTo>
                <a:pt x="0" y="2387571"/>
              </a:lnTo>
              <a:lnTo>
                <a:pt x="190497" y="238757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62A52-8F2F-4FCF-A45E-1D4AF916C8BE}">
      <dsp:nvSpPr>
        <dsp:cNvPr id="0" name=""/>
        <dsp:cNvSpPr/>
      </dsp:nvSpPr>
      <dsp:spPr>
        <a:xfrm>
          <a:off x="1219431" y="1540042"/>
          <a:ext cx="190497" cy="1485882"/>
        </a:xfrm>
        <a:custGeom>
          <a:avLst/>
          <a:gdLst/>
          <a:ahLst/>
          <a:cxnLst/>
          <a:rect l="0" t="0" r="0" b="0"/>
          <a:pathLst>
            <a:path>
              <a:moveTo>
                <a:pt x="0" y="0"/>
              </a:moveTo>
              <a:lnTo>
                <a:pt x="0" y="1485882"/>
              </a:lnTo>
              <a:lnTo>
                <a:pt x="190497" y="148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3E0A9A-60FB-4268-9C6A-7780DB99FF99}">
      <dsp:nvSpPr>
        <dsp:cNvPr id="0" name=""/>
        <dsp:cNvSpPr/>
      </dsp:nvSpPr>
      <dsp:spPr>
        <a:xfrm>
          <a:off x="1219431" y="1540042"/>
          <a:ext cx="190497" cy="584193"/>
        </a:xfrm>
        <a:custGeom>
          <a:avLst/>
          <a:gdLst/>
          <a:ahLst/>
          <a:cxnLst/>
          <a:rect l="0" t="0" r="0" b="0"/>
          <a:pathLst>
            <a:path>
              <a:moveTo>
                <a:pt x="0" y="0"/>
              </a:moveTo>
              <a:lnTo>
                <a:pt x="0" y="584193"/>
              </a:lnTo>
              <a:lnTo>
                <a:pt x="190497" y="58419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D26F1-7417-4791-B2EC-51840F349E3A}">
      <dsp:nvSpPr>
        <dsp:cNvPr id="0" name=""/>
        <dsp:cNvSpPr/>
      </dsp:nvSpPr>
      <dsp:spPr>
        <a:xfrm>
          <a:off x="1727425" y="638353"/>
          <a:ext cx="2305022" cy="266696"/>
        </a:xfrm>
        <a:custGeom>
          <a:avLst/>
          <a:gdLst/>
          <a:ahLst/>
          <a:cxnLst/>
          <a:rect l="0" t="0" r="0" b="0"/>
          <a:pathLst>
            <a:path>
              <a:moveTo>
                <a:pt x="2305022" y="0"/>
              </a:moveTo>
              <a:lnTo>
                <a:pt x="2305022" y="133348"/>
              </a:lnTo>
              <a:lnTo>
                <a:pt x="0" y="133348"/>
              </a:lnTo>
              <a:lnTo>
                <a:pt x="0" y="26669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5ED87-01E2-454E-97BB-8B4F24432CA9}">
      <dsp:nvSpPr>
        <dsp:cNvPr id="0" name=""/>
        <dsp:cNvSpPr/>
      </dsp:nvSpPr>
      <dsp:spPr>
        <a:xfrm>
          <a:off x="3397455" y="3361"/>
          <a:ext cx="1269984" cy="634992"/>
        </a:xfrm>
        <a:prstGeom prst="rect">
          <a:avLst/>
        </a:prstGeom>
        <a:gradFill rotWithShape="0">
          <a:gsLst>
            <a:gs pos="0">
              <a:schemeClr val="accent1">
                <a:alpha val="80000"/>
                <a:hueOff val="0"/>
                <a:satOff val="0"/>
                <a:lumOff val="0"/>
                <a:alphaOff val="0"/>
                <a:tint val="50000"/>
                <a:satMod val="300000"/>
              </a:schemeClr>
            </a:gs>
            <a:gs pos="35000">
              <a:schemeClr val="accent1">
                <a:alpha val="80000"/>
                <a:hueOff val="0"/>
                <a:satOff val="0"/>
                <a:lumOff val="0"/>
                <a:alphaOff val="0"/>
                <a:tint val="37000"/>
                <a:satMod val="300000"/>
              </a:schemeClr>
            </a:gs>
            <a:gs pos="100000">
              <a:schemeClr val="accent1">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Строительство и ЖКХ</a:t>
          </a:r>
          <a:endParaRPr lang="ru-RU" sz="1100" kern="1200" dirty="0"/>
        </a:p>
      </dsp:txBody>
      <dsp:txXfrm>
        <a:off x="3397455" y="3361"/>
        <a:ext cx="1269984" cy="634992"/>
      </dsp:txXfrm>
    </dsp:sp>
    <dsp:sp modelId="{23A5263A-1499-4BB3-9A0A-3E55A81895CB}">
      <dsp:nvSpPr>
        <dsp:cNvPr id="0" name=""/>
        <dsp:cNvSpPr/>
      </dsp:nvSpPr>
      <dsp:spPr>
        <a:xfrm>
          <a:off x="1092433" y="905050"/>
          <a:ext cx="1269984" cy="634992"/>
        </a:xfrm>
        <a:prstGeom prst="rect">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Нормативно-техническая документация</a:t>
          </a:r>
          <a:endParaRPr lang="ru-RU" sz="1100" kern="1200" dirty="0"/>
        </a:p>
      </dsp:txBody>
      <dsp:txXfrm>
        <a:off x="1092433" y="905050"/>
        <a:ext cx="1269984" cy="634992"/>
      </dsp:txXfrm>
    </dsp:sp>
    <dsp:sp modelId="{383EB389-1A46-4423-BBED-F9DB6A6200C2}">
      <dsp:nvSpPr>
        <dsp:cNvPr id="0" name=""/>
        <dsp:cNvSpPr/>
      </dsp:nvSpPr>
      <dsp:spPr>
        <a:xfrm>
          <a:off x="1409929" y="180673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Формы и бланки</a:t>
          </a:r>
          <a:endParaRPr lang="ru-RU" sz="1100" kern="1200" dirty="0"/>
        </a:p>
      </dsp:txBody>
      <dsp:txXfrm>
        <a:off x="1409929" y="1806739"/>
        <a:ext cx="1269984" cy="634992"/>
      </dsp:txXfrm>
    </dsp:sp>
    <dsp:sp modelId="{7661381D-2A2F-45E0-ABF8-D44671A45781}">
      <dsp:nvSpPr>
        <dsp:cNvPr id="0" name=""/>
        <dsp:cNvSpPr/>
      </dsp:nvSpPr>
      <dsp:spPr>
        <a:xfrm>
          <a:off x="1409929" y="270842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Региональные документы</a:t>
          </a:r>
          <a:endParaRPr lang="ru-RU" sz="1100" kern="1200" dirty="0"/>
        </a:p>
      </dsp:txBody>
      <dsp:txXfrm>
        <a:off x="1409929" y="2708429"/>
        <a:ext cx="1269984" cy="634992"/>
      </dsp:txXfrm>
    </dsp:sp>
    <dsp:sp modelId="{804DFC90-BC04-470F-96FE-8711DCD15AA1}">
      <dsp:nvSpPr>
        <dsp:cNvPr id="0" name=""/>
        <dsp:cNvSpPr/>
      </dsp:nvSpPr>
      <dsp:spPr>
        <a:xfrm>
          <a:off x="1409929" y="3610118"/>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Стандарты</a:t>
          </a:r>
          <a:endParaRPr lang="ru-RU" sz="1100" kern="1200" dirty="0"/>
        </a:p>
      </dsp:txBody>
      <dsp:txXfrm>
        <a:off x="1409929" y="3610118"/>
        <a:ext cx="1269984" cy="634992"/>
      </dsp:txXfrm>
    </dsp:sp>
    <dsp:sp modelId="{5236FC3C-287D-4BB1-A590-B3529619E9D4}">
      <dsp:nvSpPr>
        <dsp:cNvPr id="0" name=""/>
        <dsp:cNvSpPr/>
      </dsp:nvSpPr>
      <dsp:spPr>
        <a:xfrm>
          <a:off x="2629114" y="905050"/>
          <a:ext cx="1269984" cy="634992"/>
        </a:xfrm>
        <a:prstGeom prst="rect">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Справки и методики</a:t>
          </a:r>
          <a:endParaRPr lang="ru-RU" sz="1100" kern="1200" dirty="0"/>
        </a:p>
      </dsp:txBody>
      <dsp:txXfrm>
        <a:off x="2629114" y="905050"/>
        <a:ext cx="1269984" cy="634992"/>
      </dsp:txXfrm>
    </dsp:sp>
    <dsp:sp modelId="{BCCC2C83-CAC9-4A9A-80CB-A90A0BEDDBFD}">
      <dsp:nvSpPr>
        <dsp:cNvPr id="0" name=""/>
        <dsp:cNvSpPr/>
      </dsp:nvSpPr>
      <dsp:spPr>
        <a:xfrm>
          <a:off x="2946610" y="180673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Методики подготовки документов</a:t>
          </a:r>
          <a:endParaRPr lang="ru-RU" sz="1100" kern="1200" dirty="0"/>
        </a:p>
      </dsp:txBody>
      <dsp:txXfrm>
        <a:off x="2946610" y="1806739"/>
        <a:ext cx="1269984" cy="634992"/>
      </dsp:txXfrm>
    </dsp:sp>
    <dsp:sp modelId="{45DDD674-CDB0-46A3-A693-583D711B93A7}">
      <dsp:nvSpPr>
        <dsp:cNvPr id="0" name=""/>
        <dsp:cNvSpPr/>
      </dsp:nvSpPr>
      <dsp:spPr>
        <a:xfrm>
          <a:off x="2946610" y="270842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Строительные технологии и материалы</a:t>
          </a:r>
          <a:endParaRPr lang="ru-RU" sz="1100" kern="1200" dirty="0"/>
        </a:p>
      </dsp:txBody>
      <dsp:txXfrm>
        <a:off x="2946610" y="2708429"/>
        <a:ext cx="1269984" cy="634992"/>
      </dsp:txXfrm>
    </dsp:sp>
    <dsp:sp modelId="{96DB5CF4-4F0D-462E-AE10-997AE9F9C14B}">
      <dsp:nvSpPr>
        <dsp:cNvPr id="0" name=""/>
        <dsp:cNvSpPr/>
      </dsp:nvSpPr>
      <dsp:spPr>
        <a:xfrm>
          <a:off x="2946610" y="3610118"/>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Ответы на вопросы</a:t>
          </a:r>
          <a:endParaRPr lang="ru-RU" sz="1100" kern="1200" dirty="0"/>
        </a:p>
      </dsp:txBody>
      <dsp:txXfrm>
        <a:off x="2946610" y="3610118"/>
        <a:ext cx="1269984" cy="634992"/>
      </dsp:txXfrm>
    </dsp:sp>
    <dsp:sp modelId="{E2B545D3-504C-489A-A2B2-7717F03B3E45}">
      <dsp:nvSpPr>
        <dsp:cNvPr id="0" name=""/>
        <dsp:cNvSpPr/>
      </dsp:nvSpPr>
      <dsp:spPr>
        <a:xfrm>
          <a:off x="4165796" y="905050"/>
          <a:ext cx="1269984" cy="634992"/>
        </a:xfrm>
        <a:prstGeom prst="rect">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Консультирование</a:t>
          </a:r>
          <a:endParaRPr lang="ru-RU" sz="1100" kern="1200" dirty="0"/>
        </a:p>
      </dsp:txBody>
      <dsp:txXfrm>
        <a:off x="4165796" y="905050"/>
        <a:ext cx="1269984" cy="634992"/>
      </dsp:txXfrm>
    </dsp:sp>
    <dsp:sp modelId="{E7FDE483-B3F7-4322-8048-0D7192B75F9F}">
      <dsp:nvSpPr>
        <dsp:cNvPr id="0" name=""/>
        <dsp:cNvSpPr/>
      </dsp:nvSpPr>
      <dsp:spPr>
        <a:xfrm>
          <a:off x="4483292" y="180673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Бухгалтерский учёт и налогообложение</a:t>
          </a:r>
          <a:endParaRPr lang="ru-RU" sz="1100" kern="1200" dirty="0"/>
        </a:p>
      </dsp:txBody>
      <dsp:txXfrm>
        <a:off x="4483292" y="1806739"/>
        <a:ext cx="1269984" cy="634992"/>
      </dsp:txXfrm>
    </dsp:sp>
    <dsp:sp modelId="{031E6545-CAF7-42B3-AF01-1AF5918A476D}">
      <dsp:nvSpPr>
        <dsp:cNvPr id="0" name=""/>
        <dsp:cNvSpPr/>
      </dsp:nvSpPr>
      <dsp:spPr>
        <a:xfrm>
          <a:off x="4483292" y="2708429"/>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Ценообразование в строительстве</a:t>
          </a:r>
          <a:endParaRPr lang="ru-RU" sz="1100" kern="1200" dirty="0"/>
        </a:p>
      </dsp:txBody>
      <dsp:txXfrm>
        <a:off x="4483292" y="2708429"/>
        <a:ext cx="1269984" cy="634992"/>
      </dsp:txXfrm>
    </dsp:sp>
    <dsp:sp modelId="{D52160A6-87E6-439E-940A-6CFE2EE012DF}">
      <dsp:nvSpPr>
        <dsp:cNvPr id="0" name=""/>
        <dsp:cNvSpPr/>
      </dsp:nvSpPr>
      <dsp:spPr>
        <a:xfrm>
          <a:off x="4483292" y="3610118"/>
          <a:ext cx="1269984" cy="634992"/>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Предоставление документов по запросу</a:t>
          </a:r>
          <a:endParaRPr lang="ru-RU" sz="1100" kern="1200" dirty="0"/>
        </a:p>
      </dsp:txBody>
      <dsp:txXfrm>
        <a:off x="4483292" y="3610118"/>
        <a:ext cx="1269984" cy="634992"/>
      </dsp:txXfrm>
    </dsp:sp>
    <dsp:sp modelId="{CEFB92E9-7E8F-4DEF-AD57-556DD3FC834C}">
      <dsp:nvSpPr>
        <dsp:cNvPr id="0" name=""/>
        <dsp:cNvSpPr/>
      </dsp:nvSpPr>
      <dsp:spPr>
        <a:xfrm>
          <a:off x="5702478" y="905050"/>
          <a:ext cx="1269984" cy="634992"/>
        </a:xfrm>
        <a:prstGeom prst="rect">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Обновление отраслевых программ фирмы 1С</a:t>
          </a:r>
          <a:endParaRPr lang="ru-RU" sz="1100" kern="1200" dirty="0"/>
        </a:p>
      </dsp:txBody>
      <dsp:txXfrm>
        <a:off x="5702478" y="905050"/>
        <a:ext cx="1269984" cy="6349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00B386-0159-4B4A-A0BC-406190888F83}">
      <dsp:nvSpPr>
        <dsp:cNvPr id="0" name=""/>
        <dsp:cNvSpPr/>
      </dsp:nvSpPr>
      <dsp:spPr>
        <a:xfrm>
          <a:off x="0" y="0"/>
          <a:ext cx="4693920" cy="731520"/>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Установление контакта</a:t>
          </a:r>
          <a:endParaRPr lang="ru-RU" sz="2400" kern="1200" dirty="0"/>
        </a:p>
      </dsp:txBody>
      <dsp:txXfrm>
        <a:off x="0" y="0"/>
        <a:ext cx="3861816" cy="731520"/>
      </dsp:txXfrm>
    </dsp:sp>
    <dsp:sp modelId="{46FCB449-1573-4FD7-8069-8E437A70EFFF}">
      <dsp:nvSpPr>
        <dsp:cNvPr id="0" name=""/>
        <dsp:cNvSpPr/>
      </dsp:nvSpPr>
      <dsp:spPr>
        <a:xfrm>
          <a:off x="350520" y="833120"/>
          <a:ext cx="4693920" cy="731520"/>
        </a:xfrm>
        <a:prstGeom prst="roundRect">
          <a:avLst>
            <a:gd name="adj" fmla="val 10000"/>
          </a:avLst>
        </a:prstGeom>
        <a:solidFill>
          <a:schemeClr val="accent2">
            <a:shade val="80000"/>
            <a:hueOff val="0"/>
            <a:satOff val="-2770"/>
            <a:lumOff val="71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Выявление потребностей</a:t>
          </a:r>
          <a:endParaRPr lang="ru-RU" sz="2400" kern="1200" dirty="0"/>
        </a:p>
      </dsp:txBody>
      <dsp:txXfrm>
        <a:off x="350520" y="833120"/>
        <a:ext cx="3867912" cy="731519"/>
      </dsp:txXfrm>
    </dsp:sp>
    <dsp:sp modelId="{54B43567-B65E-4492-A862-1897DC50F8D9}">
      <dsp:nvSpPr>
        <dsp:cNvPr id="0" name=""/>
        <dsp:cNvSpPr/>
      </dsp:nvSpPr>
      <dsp:spPr>
        <a:xfrm>
          <a:off x="701039" y="1666240"/>
          <a:ext cx="4693920" cy="731520"/>
        </a:xfrm>
        <a:prstGeom prst="roundRect">
          <a:avLst>
            <a:gd name="adj" fmla="val 10000"/>
          </a:avLst>
        </a:prstGeom>
        <a:solidFill>
          <a:schemeClr val="accent2">
            <a:shade val="80000"/>
            <a:hueOff val="0"/>
            <a:satOff val="-5541"/>
            <a:lumOff val="142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Демонстрация</a:t>
          </a:r>
        </a:p>
      </dsp:txBody>
      <dsp:txXfrm>
        <a:off x="701039" y="1666240"/>
        <a:ext cx="3867912" cy="731519"/>
      </dsp:txXfrm>
    </dsp:sp>
    <dsp:sp modelId="{31BAE92D-7567-4CA2-9FBB-93CCAE2059E6}">
      <dsp:nvSpPr>
        <dsp:cNvPr id="0" name=""/>
        <dsp:cNvSpPr/>
      </dsp:nvSpPr>
      <dsp:spPr>
        <a:xfrm>
          <a:off x="1051559" y="2499360"/>
          <a:ext cx="4693920" cy="731520"/>
        </a:xfrm>
        <a:prstGeom prst="roundRect">
          <a:avLst>
            <a:gd name="adj" fmla="val 10000"/>
          </a:avLst>
        </a:prstGeom>
        <a:solidFill>
          <a:schemeClr val="accent2">
            <a:shade val="80000"/>
            <a:hueOff val="0"/>
            <a:satOff val="-8311"/>
            <a:lumOff val="213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Работа с возражениями</a:t>
          </a:r>
        </a:p>
      </dsp:txBody>
      <dsp:txXfrm>
        <a:off x="1051559" y="2499360"/>
        <a:ext cx="3867912" cy="731519"/>
      </dsp:txXfrm>
    </dsp:sp>
    <dsp:sp modelId="{90CEDCC2-AF28-4217-B18B-697E71AE5C56}">
      <dsp:nvSpPr>
        <dsp:cNvPr id="0" name=""/>
        <dsp:cNvSpPr/>
      </dsp:nvSpPr>
      <dsp:spPr>
        <a:xfrm>
          <a:off x="1402079" y="3332480"/>
          <a:ext cx="4693920" cy="731520"/>
        </a:xfrm>
        <a:prstGeom prst="roundRect">
          <a:avLst>
            <a:gd name="adj" fmla="val 10000"/>
          </a:avLst>
        </a:prstGeom>
        <a:solidFill>
          <a:schemeClr val="accent2">
            <a:shade val="80000"/>
            <a:hueOff val="0"/>
            <a:satOff val="-11081"/>
            <a:lumOff val="284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Оформление сделки</a:t>
          </a:r>
        </a:p>
      </dsp:txBody>
      <dsp:txXfrm>
        <a:off x="1402079" y="3332480"/>
        <a:ext cx="3867912" cy="731519"/>
      </dsp:txXfrm>
    </dsp:sp>
    <dsp:sp modelId="{3E85B7F6-509A-4EB4-9DB7-AE9E59CACE6B}">
      <dsp:nvSpPr>
        <dsp:cNvPr id="0" name=""/>
        <dsp:cNvSpPr/>
      </dsp:nvSpPr>
      <dsp:spPr>
        <a:xfrm>
          <a:off x="4218432" y="534416"/>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218432" y="534416"/>
        <a:ext cx="475488" cy="475488"/>
      </dsp:txXfrm>
    </dsp:sp>
    <dsp:sp modelId="{DD5451D5-17E1-4933-BB77-CD6938A1C155}">
      <dsp:nvSpPr>
        <dsp:cNvPr id="0" name=""/>
        <dsp:cNvSpPr/>
      </dsp:nvSpPr>
      <dsp:spPr>
        <a:xfrm>
          <a:off x="4568952" y="1367536"/>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568952" y="1367536"/>
        <a:ext cx="475488" cy="475488"/>
      </dsp:txXfrm>
    </dsp:sp>
    <dsp:sp modelId="{ADA6FB4C-E9CC-4231-8573-30CA07F0F2B6}">
      <dsp:nvSpPr>
        <dsp:cNvPr id="0" name=""/>
        <dsp:cNvSpPr/>
      </dsp:nvSpPr>
      <dsp:spPr>
        <a:xfrm>
          <a:off x="4919472" y="2188464"/>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919472" y="2188464"/>
        <a:ext cx="475488" cy="475488"/>
      </dsp:txXfrm>
    </dsp:sp>
    <dsp:sp modelId="{5008566D-5367-4294-8A8C-B2927CE2A205}">
      <dsp:nvSpPr>
        <dsp:cNvPr id="0" name=""/>
        <dsp:cNvSpPr/>
      </dsp:nvSpPr>
      <dsp:spPr>
        <a:xfrm>
          <a:off x="5269992" y="3029712"/>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269992" y="3029712"/>
        <a:ext cx="475488" cy="4754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EF702-5D28-4CB3-A4BB-85DB0FA0D3A7}">
      <dsp:nvSpPr>
        <dsp:cNvPr id="0" name=""/>
        <dsp:cNvSpPr/>
      </dsp:nvSpPr>
      <dsp:spPr>
        <a:xfrm>
          <a:off x="2092" y="270403"/>
          <a:ext cx="1862690" cy="745076"/>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Приветствуем</a:t>
          </a:r>
          <a:endParaRPr lang="ru-RU" sz="900" kern="1200" dirty="0"/>
        </a:p>
      </dsp:txBody>
      <dsp:txXfrm>
        <a:off x="2092" y="270403"/>
        <a:ext cx="1862690" cy="745076"/>
      </dsp:txXfrm>
    </dsp:sp>
    <dsp:sp modelId="{11EB05BF-3550-4E91-ABD0-163244FD8921}">
      <dsp:nvSpPr>
        <dsp:cNvPr id="0" name=""/>
        <dsp:cNvSpPr/>
      </dsp:nvSpPr>
      <dsp:spPr>
        <a:xfrm>
          <a:off x="1678513" y="270403"/>
          <a:ext cx="1862690" cy="745076"/>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Представляемся</a:t>
          </a:r>
          <a:endParaRPr lang="ru-RU" sz="900" kern="1200" dirty="0"/>
        </a:p>
      </dsp:txBody>
      <dsp:txXfrm>
        <a:off x="1678513" y="270403"/>
        <a:ext cx="1862690" cy="745076"/>
      </dsp:txXfrm>
    </dsp:sp>
    <dsp:sp modelId="{97D9B945-182D-487E-89E8-940F91BB212E}">
      <dsp:nvSpPr>
        <dsp:cNvPr id="0" name=""/>
        <dsp:cNvSpPr/>
      </dsp:nvSpPr>
      <dsp:spPr>
        <a:xfrm>
          <a:off x="3354934" y="270403"/>
          <a:ext cx="1862690" cy="745076"/>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Определяем заинтересованных</a:t>
          </a:r>
          <a:endParaRPr lang="ru-RU" sz="900" kern="1200" dirty="0"/>
        </a:p>
      </dsp:txBody>
      <dsp:txXfrm>
        <a:off x="3354934" y="270403"/>
        <a:ext cx="1862690" cy="745076"/>
      </dsp:txXfrm>
    </dsp:sp>
    <dsp:sp modelId="{3DB3579B-E153-48A5-BDBD-8C902583B0B5}">
      <dsp:nvSpPr>
        <dsp:cNvPr id="0" name=""/>
        <dsp:cNvSpPr/>
      </dsp:nvSpPr>
      <dsp:spPr>
        <a:xfrm>
          <a:off x="5031356" y="270403"/>
          <a:ext cx="1862690" cy="745076"/>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Обозначаем цель встречи</a:t>
          </a:r>
          <a:endParaRPr lang="ru-RU" sz="900" kern="1200" dirty="0"/>
        </a:p>
      </dsp:txBody>
      <dsp:txXfrm>
        <a:off x="5031356" y="270403"/>
        <a:ext cx="1862690" cy="745076"/>
      </dsp:txXfrm>
    </dsp:sp>
    <dsp:sp modelId="{1D782B4A-78D8-4A71-BE28-F978213EAC2E}">
      <dsp:nvSpPr>
        <dsp:cNvPr id="0" name=""/>
        <dsp:cNvSpPr/>
      </dsp:nvSpPr>
      <dsp:spPr>
        <a:xfrm>
          <a:off x="6707777" y="270403"/>
          <a:ext cx="1862690" cy="745076"/>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Обозначаем регламент</a:t>
          </a:r>
          <a:endParaRPr lang="ru-RU" sz="900" kern="1200" dirty="0"/>
        </a:p>
      </dsp:txBody>
      <dsp:txXfrm>
        <a:off x="6707777" y="270403"/>
        <a:ext cx="1862690" cy="74507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823AE-8AC4-4C69-95E3-F21B484AE682}">
      <dsp:nvSpPr>
        <dsp:cNvPr id="0" name=""/>
        <dsp:cNvSpPr/>
      </dsp:nvSpPr>
      <dsp:spPr>
        <a:xfrm>
          <a:off x="1718953" y="575945"/>
          <a:ext cx="3848769" cy="3848769"/>
        </a:xfrm>
        <a:prstGeom prst="blockArc">
          <a:avLst>
            <a:gd name="adj1" fmla="val 10800000"/>
            <a:gd name="adj2" fmla="val 16200000"/>
            <a:gd name="adj3" fmla="val 4641"/>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CD92A13-E14B-4056-AAC6-7D634396C40B}">
      <dsp:nvSpPr>
        <dsp:cNvPr id="0" name=""/>
        <dsp:cNvSpPr/>
      </dsp:nvSpPr>
      <dsp:spPr>
        <a:xfrm>
          <a:off x="1718953" y="575945"/>
          <a:ext cx="3848769" cy="3848769"/>
        </a:xfrm>
        <a:prstGeom prst="blockArc">
          <a:avLst>
            <a:gd name="adj1" fmla="val 5400000"/>
            <a:gd name="adj2" fmla="val 10800000"/>
            <a:gd name="adj3" fmla="val 4641"/>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8A64B9-59DE-4B92-8226-132C6CF3899F}">
      <dsp:nvSpPr>
        <dsp:cNvPr id="0" name=""/>
        <dsp:cNvSpPr/>
      </dsp:nvSpPr>
      <dsp:spPr>
        <a:xfrm>
          <a:off x="1718953" y="575945"/>
          <a:ext cx="3848769" cy="3848769"/>
        </a:xfrm>
        <a:prstGeom prst="blockArc">
          <a:avLst>
            <a:gd name="adj1" fmla="val 0"/>
            <a:gd name="adj2" fmla="val 5400000"/>
            <a:gd name="adj3" fmla="val 4641"/>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61BF3E3-A412-4836-9A80-A7F0D4F875AA}">
      <dsp:nvSpPr>
        <dsp:cNvPr id="0" name=""/>
        <dsp:cNvSpPr/>
      </dsp:nvSpPr>
      <dsp:spPr>
        <a:xfrm>
          <a:off x="1718953" y="575945"/>
          <a:ext cx="3848769" cy="3848769"/>
        </a:xfrm>
        <a:prstGeom prst="blockArc">
          <a:avLst>
            <a:gd name="adj1" fmla="val 16200000"/>
            <a:gd name="adj2" fmla="val 0"/>
            <a:gd name="adj3" fmla="val 4641"/>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124302F-0882-4CC6-9C04-1D4D538CDB96}">
      <dsp:nvSpPr>
        <dsp:cNvPr id="0" name=""/>
        <dsp:cNvSpPr/>
      </dsp:nvSpPr>
      <dsp:spPr>
        <a:xfrm>
          <a:off x="2757409" y="1614401"/>
          <a:ext cx="1771857" cy="177185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Вопросы технологии </a:t>
          </a:r>
        </a:p>
        <a:p>
          <a:pPr lvl="0" algn="ctr" defTabSz="800100">
            <a:lnSpc>
              <a:spcPct val="90000"/>
            </a:lnSpc>
            <a:spcBef>
              <a:spcPct val="0"/>
            </a:spcBef>
            <a:spcAft>
              <a:spcPct val="35000"/>
            </a:spcAft>
          </a:pPr>
          <a:r>
            <a:rPr lang="en-US" sz="1800" kern="1200" dirty="0" smtClean="0"/>
            <a:t>SPIN</a:t>
          </a:r>
          <a:endParaRPr lang="ru-RU" sz="1800" kern="1200" dirty="0"/>
        </a:p>
      </dsp:txBody>
      <dsp:txXfrm>
        <a:off x="2757409" y="1614401"/>
        <a:ext cx="1771857" cy="1771857"/>
      </dsp:txXfrm>
    </dsp:sp>
    <dsp:sp modelId="{37CAC600-1FDF-4561-B562-585E468111AF}">
      <dsp:nvSpPr>
        <dsp:cNvPr id="0" name=""/>
        <dsp:cNvSpPr/>
      </dsp:nvSpPr>
      <dsp:spPr>
        <a:xfrm>
          <a:off x="3023187" y="445"/>
          <a:ext cx="1240300" cy="12403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Ситуационный</a:t>
          </a:r>
          <a:endParaRPr lang="ru-RU" sz="1200" kern="1200" dirty="0"/>
        </a:p>
      </dsp:txBody>
      <dsp:txXfrm>
        <a:off x="3023187" y="445"/>
        <a:ext cx="1240300" cy="1240300"/>
      </dsp:txXfrm>
    </dsp:sp>
    <dsp:sp modelId="{B4B33EEE-FB73-41FF-A115-17B0A55C0949}">
      <dsp:nvSpPr>
        <dsp:cNvPr id="0" name=""/>
        <dsp:cNvSpPr/>
      </dsp:nvSpPr>
      <dsp:spPr>
        <a:xfrm>
          <a:off x="4902921" y="1880179"/>
          <a:ext cx="1240300" cy="12403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Проблемный</a:t>
          </a:r>
          <a:endParaRPr lang="ru-RU" sz="1100" kern="1200" dirty="0"/>
        </a:p>
      </dsp:txBody>
      <dsp:txXfrm>
        <a:off x="4902921" y="1880179"/>
        <a:ext cx="1240300" cy="1240300"/>
      </dsp:txXfrm>
    </dsp:sp>
    <dsp:sp modelId="{56CC6236-E584-4BE7-98E6-C94890885439}">
      <dsp:nvSpPr>
        <dsp:cNvPr id="0" name=""/>
        <dsp:cNvSpPr/>
      </dsp:nvSpPr>
      <dsp:spPr>
        <a:xfrm>
          <a:off x="3023187" y="3759913"/>
          <a:ext cx="1240300" cy="12403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Извлекающий</a:t>
          </a:r>
          <a:endParaRPr lang="ru-RU" sz="1400" kern="1200" dirty="0"/>
        </a:p>
      </dsp:txBody>
      <dsp:txXfrm>
        <a:off x="3023187" y="3759913"/>
        <a:ext cx="1240300" cy="1240300"/>
      </dsp:txXfrm>
    </dsp:sp>
    <dsp:sp modelId="{1A1C375E-6A1A-40AC-9601-F87A0629735A}">
      <dsp:nvSpPr>
        <dsp:cNvPr id="0" name=""/>
        <dsp:cNvSpPr/>
      </dsp:nvSpPr>
      <dsp:spPr>
        <a:xfrm>
          <a:off x="1143453" y="1880179"/>
          <a:ext cx="1240300" cy="12403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Направляющий</a:t>
          </a:r>
          <a:endParaRPr lang="ru-RU" sz="900" kern="1200" dirty="0"/>
        </a:p>
      </dsp:txBody>
      <dsp:txXfrm>
        <a:off x="1143453" y="1880179"/>
        <a:ext cx="1240300" cy="12403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664325" cy="9871075"/>
          </a:xfrm>
          <a:prstGeom prst="roundRect">
            <a:avLst>
              <a:gd name="adj" fmla="val 23"/>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0" name="AutoShape 2"/>
          <p:cNvSpPr>
            <a:spLocks noChangeArrowheads="1"/>
          </p:cNvSpPr>
          <p:nvPr/>
        </p:nvSpPr>
        <p:spPr bwMode="auto">
          <a:xfrm>
            <a:off x="0" y="0"/>
            <a:ext cx="6664325" cy="9871075"/>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1" name="AutoShape 3"/>
          <p:cNvSpPr>
            <a:spLocks noChangeArrowheads="1"/>
          </p:cNvSpPr>
          <p:nvPr/>
        </p:nvSpPr>
        <p:spPr bwMode="auto">
          <a:xfrm>
            <a:off x="0" y="0"/>
            <a:ext cx="6664325" cy="9871075"/>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2" name="AutoShape 4"/>
          <p:cNvSpPr>
            <a:spLocks noChangeArrowheads="1"/>
          </p:cNvSpPr>
          <p:nvPr/>
        </p:nvSpPr>
        <p:spPr bwMode="auto">
          <a:xfrm>
            <a:off x="0" y="0"/>
            <a:ext cx="6664325" cy="9871075"/>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3" name="AutoShape 5"/>
          <p:cNvSpPr>
            <a:spLocks noChangeArrowheads="1"/>
          </p:cNvSpPr>
          <p:nvPr/>
        </p:nvSpPr>
        <p:spPr bwMode="auto">
          <a:xfrm>
            <a:off x="0" y="0"/>
            <a:ext cx="6664325" cy="9871075"/>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4" name="AutoShape 6"/>
          <p:cNvSpPr>
            <a:spLocks noChangeArrowheads="1"/>
          </p:cNvSpPr>
          <p:nvPr/>
        </p:nvSpPr>
        <p:spPr bwMode="auto">
          <a:xfrm>
            <a:off x="0" y="0"/>
            <a:ext cx="6664325" cy="9871075"/>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5" name="Text Box 7"/>
          <p:cNvSpPr txBox="1">
            <a:spLocks noChangeArrowheads="1"/>
          </p:cNvSpPr>
          <p:nvPr/>
        </p:nvSpPr>
        <p:spPr bwMode="auto">
          <a:xfrm>
            <a:off x="0" y="0"/>
            <a:ext cx="2895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56" name="Text Box 8"/>
          <p:cNvSpPr txBox="1">
            <a:spLocks noChangeArrowheads="1"/>
          </p:cNvSpPr>
          <p:nvPr/>
        </p:nvSpPr>
        <p:spPr bwMode="auto">
          <a:xfrm>
            <a:off x="3810000" y="0"/>
            <a:ext cx="28194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13322" name="Rectangle 9"/>
          <p:cNvSpPr>
            <a:spLocks noGrp="1" noRot="1" noChangeAspect="1" noChangeArrowheads="1"/>
          </p:cNvSpPr>
          <p:nvPr>
            <p:ph type="sldImg"/>
          </p:nvPr>
        </p:nvSpPr>
        <p:spPr bwMode="auto">
          <a:xfrm>
            <a:off x="914400" y="762000"/>
            <a:ext cx="4867275" cy="3648075"/>
          </a:xfrm>
          <a:prstGeom prst="rect">
            <a:avLst/>
          </a:prstGeom>
          <a:noFill/>
          <a:ln w="9360">
            <a:solidFill>
              <a:srgbClr val="000000"/>
            </a:solidFill>
            <a:miter lim="800000"/>
            <a:headEnd/>
            <a:tailEnd/>
          </a:ln>
        </p:spPr>
      </p:sp>
      <p:sp>
        <p:nvSpPr>
          <p:cNvPr id="2058" name="Rectangle 10"/>
          <p:cNvSpPr>
            <a:spLocks noGrp="1" noChangeArrowheads="1"/>
          </p:cNvSpPr>
          <p:nvPr>
            <p:ph type="body"/>
          </p:nvPr>
        </p:nvSpPr>
        <p:spPr bwMode="auto">
          <a:xfrm>
            <a:off x="914400" y="4724400"/>
            <a:ext cx="4867275" cy="4410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2059" name="Text Box 11"/>
          <p:cNvSpPr txBox="1">
            <a:spLocks noChangeArrowheads="1"/>
          </p:cNvSpPr>
          <p:nvPr/>
        </p:nvSpPr>
        <p:spPr bwMode="auto">
          <a:xfrm>
            <a:off x="0" y="9372600"/>
            <a:ext cx="2895600" cy="533400"/>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2060" name="Rectangle 12"/>
          <p:cNvSpPr>
            <a:spLocks noGrp="1" noChangeArrowheads="1"/>
          </p:cNvSpPr>
          <p:nvPr>
            <p:ph type="sldNum"/>
          </p:nvPr>
        </p:nvSpPr>
        <p:spPr bwMode="auto">
          <a:xfrm>
            <a:off x="3810000" y="9372600"/>
            <a:ext cx="2809875" cy="5238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yr" charset="0"/>
                <a:ea typeface="+mn-ea"/>
                <a:cs typeface="Arial Unicode MS" charset="0"/>
              </a:defRPr>
            </a:lvl1pPr>
          </a:lstStyle>
          <a:p>
            <a:pPr>
              <a:defRPr/>
            </a:pPr>
            <a:fld id="{567F0C1A-6E13-4F95-B4CF-4D102A52B6B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2"/>
          <p:cNvSpPr>
            <a:spLocks noGrp="1" noChangeArrowheads="1"/>
          </p:cNvSpPr>
          <p:nvPr>
            <p:ph type="sldNum" sz="quarter"/>
          </p:nvPr>
        </p:nvSpPr>
        <p:spPr>
          <a:noFill/>
        </p:spPr>
        <p:txBody>
          <a:bodyPr/>
          <a:lstStyle/>
          <a:p>
            <a:pPr>
              <a:buFont typeface="Times New Roman" pitchFamily="18" charset="0"/>
              <a:buNone/>
            </a:pPr>
            <a:fld id="{C4191B56-786E-40E3-8E66-A0AA24F652B1}" type="slidenum">
              <a:rPr lang="ru-RU" smtClean="0">
                <a:latin typeface="Times New Roman Cyr" pitchFamily="18" charset="0"/>
                <a:ea typeface="Arial Unicode MS"/>
                <a:cs typeface="Arial Unicode MS"/>
              </a:rPr>
              <a:pPr>
                <a:buFont typeface="Times New Roman" pitchFamily="18" charset="0"/>
                <a:buNone/>
              </a:pPr>
              <a:t>1</a:t>
            </a:fld>
            <a:endParaRPr lang="ru-RU" smtClean="0">
              <a:latin typeface="Times New Roman Cyr" pitchFamily="18" charset="0"/>
              <a:ea typeface="Arial Unicode MS"/>
              <a:cs typeface="Arial Unicode MS"/>
            </a:endParaRPr>
          </a:p>
        </p:txBody>
      </p:sp>
      <p:sp>
        <p:nvSpPr>
          <p:cNvPr id="153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D5B538B-E537-4017-82B2-BFFF80F37AC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ru-RU" sz="1200">
              <a:solidFill>
                <a:srgbClr val="000000"/>
              </a:solidFill>
              <a:latin typeface="Times New Roman Cyr" pitchFamily="18" charset="0"/>
            </a:endParaRPr>
          </a:p>
        </p:txBody>
      </p:sp>
      <p:sp>
        <p:nvSpPr>
          <p:cNvPr id="153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CB0C372-0E12-4875-A67B-3A8446BC1AA7}"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ru-RU" sz="1200">
              <a:solidFill>
                <a:srgbClr val="000000"/>
              </a:solidFill>
              <a:latin typeface="Times New Roman Cyr" pitchFamily="18" charset="0"/>
            </a:endParaRPr>
          </a:p>
        </p:txBody>
      </p:sp>
      <p:sp>
        <p:nvSpPr>
          <p:cNvPr id="153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50670E7-CFE6-46D6-8C7B-17E31288972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ru-RU" sz="1200">
              <a:solidFill>
                <a:srgbClr val="000000"/>
              </a:solidFill>
              <a:latin typeface="Times New Roman Cyr" pitchFamily="18" charset="0"/>
            </a:endParaRPr>
          </a:p>
        </p:txBody>
      </p:sp>
      <p:sp>
        <p:nvSpPr>
          <p:cNvPr id="153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15367"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sldNum" sz="quarter"/>
          </p:nvPr>
        </p:nvSpPr>
        <p:spPr>
          <a:noFill/>
        </p:spPr>
        <p:txBody>
          <a:bodyPr/>
          <a:lstStyle/>
          <a:p>
            <a:pPr>
              <a:buFont typeface="Times New Roman" pitchFamily="18" charset="0"/>
              <a:buNone/>
            </a:pPr>
            <a:fld id="{FDB1EFAB-1F02-4C62-98CF-C0EEF4BFAE08}" type="slidenum">
              <a:rPr lang="ru-RU" smtClean="0">
                <a:latin typeface="Times New Roman Cyr" pitchFamily="18" charset="0"/>
                <a:ea typeface="Arial Unicode MS"/>
                <a:cs typeface="Arial Unicode MS"/>
              </a:rPr>
              <a:pPr>
                <a:buFont typeface="Times New Roman" pitchFamily="18" charset="0"/>
                <a:buNone/>
              </a:pPr>
              <a:t>10</a:t>
            </a:fld>
            <a:endParaRPr lang="ru-RU" smtClean="0">
              <a:latin typeface="Times New Roman Cyr" pitchFamily="18" charset="0"/>
              <a:ea typeface="Arial Unicode MS"/>
              <a:cs typeface="Arial Unicode MS"/>
            </a:endParaRPr>
          </a:p>
        </p:txBody>
      </p:sp>
      <p:sp>
        <p:nvSpPr>
          <p:cNvPr id="3174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560733A-D67A-4BB0-94E1-37E6C9B20D0F}"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sz="1200">
              <a:solidFill>
                <a:srgbClr val="000000"/>
              </a:solidFill>
              <a:latin typeface="Times New Roman Cyr" pitchFamily="18" charset="0"/>
            </a:endParaRPr>
          </a:p>
        </p:txBody>
      </p:sp>
      <p:sp>
        <p:nvSpPr>
          <p:cNvPr id="3174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99B4091-D8D6-4C41-810D-F52E154C0BA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sz="1200">
              <a:solidFill>
                <a:srgbClr val="000000"/>
              </a:solidFill>
              <a:latin typeface="Times New Roman Cyr" pitchFamily="18" charset="0"/>
            </a:endParaRPr>
          </a:p>
        </p:txBody>
      </p:sp>
      <p:sp>
        <p:nvSpPr>
          <p:cNvPr id="3174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4B827E2-318F-4C50-8759-6D6771F36B8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sz="1200">
              <a:solidFill>
                <a:srgbClr val="000000"/>
              </a:solidFill>
              <a:latin typeface="Times New Roman Cyr" pitchFamily="18" charset="0"/>
            </a:endParaRPr>
          </a:p>
        </p:txBody>
      </p:sp>
      <p:sp>
        <p:nvSpPr>
          <p:cNvPr id="3175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3175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Начните разговор с фразы «Будьте любезны сметный отдел» и вы поразитесь тому количеству компаний, которое может претендовать на ИТС СТРОИТЕЛЬСТВО и ЖКХ. </a:t>
            </a:r>
          </a:p>
          <a:p>
            <a:pPr>
              <a:buFontTx/>
              <a:buNone/>
            </a:pPr>
            <a:r>
              <a:rPr lang="ru-RU" smtClean="0">
                <a:latin typeface="Times New Roman" pitchFamily="18" charset="0"/>
              </a:rPr>
              <a:t>Вас отказались соединять со сметным отделом? Ничего страшного, вы им и не планировали ничего продавать, хотя … (но об этом позже). Пока наличие сметчиков лишь позволяет определить интересующую нас отраслевую принадлежность компании. </a:t>
            </a:r>
          </a:p>
          <a:p>
            <a:pPr>
              <a:buFontTx/>
              <a:buNone/>
            </a:pPr>
            <a:endParaRPr lang="ru-RU" smtClean="0">
              <a:latin typeface="Times New Roman" pitchFamily="18" charset="0"/>
            </a:endParaRPr>
          </a:p>
          <a:p>
            <a:pPr>
              <a:buFontTx/>
              <a:buNone/>
            </a:pPr>
            <a:r>
              <a:rPr lang="ru-RU" smtClean="0">
                <a:latin typeface="Times New Roman" pitchFamily="18" charset="0"/>
              </a:rPr>
              <a:t>Особенность информационных продуктов, а именно таковым является ИТС СТРОИТЕЛЬСТВО и ЖКХ в том, что они могут быть (и точно будут) интересны и тем компаниям, где не используются отраслевые типовые решения «1С». Использование строительных ТОРов, как правило оправдано в подрядных организациях, специализированных фирмах, выполняющих функции заказчика, в девелоперских компаниях, круг же потенциальных пользователей ИТС СТРОИТЕЛЬСТВО и ЖКХ существенно шире.</a:t>
            </a:r>
          </a:p>
          <a:p>
            <a:pPr>
              <a:buFontTx/>
              <a:buNone/>
            </a:pPr>
            <a:endParaRPr lang="ru-RU" smtClean="0">
              <a:latin typeface="Times New Roman" pitchFamily="18" charset="0"/>
            </a:endParaRPr>
          </a:p>
          <a:p>
            <a:pPr>
              <a:buFontTx/>
              <a:buNone/>
            </a:pPr>
            <a:r>
              <a:rPr lang="ru-RU" smtClean="0">
                <a:latin typeface="Times New Roman" pitchFamily="18" charset="0"/>
              </a:rPr>
              <a:t>Все крупные компании – собственники или пользователи объектов недвижимости, сталкиваются с необходимостью расширения, перевооружения или ремонта своих</a:t>
            </a:r>
            <a:r>
              <a:rPr lang="en-US" smtClean="0">
                <a:latin typeface="Times New Roman" pitchFamily="18" charset="0"/>
              </a:rPr>
              <a:t> </a:t>
            </a:r>
            <a:r>
              <a:rPr lang="ru-RU" smtClean="0">
                <a:latin typeface="Times New Roman" pitchFamily="18" charset="0"/>
              </a:rPr>
              <a:t>объектов, а значит начинают выполнять функции заказчика. Во многих компаниях есть отделы капитального строительства (ОКС) – своего рода небольшие строительные компании.</a:t>
            </a:r>
          </a:p>
          <a:p>
            <a:pPr>
              <a:buFontTx/>
              <a:buNone/>
            </a:pPr>
            <a:endParaRPr lang="ru-RU" smtClean="0">
              <a:latin typeface="Times New Roman" pitchFamily="18" charset="0"/>
            </a:endParaRPr>
          </a:p>
          <a:p>
            <a:pPr>
              <a:buFontTx/>
              <a:buNone/>
            </a:pPr>
            <a:r>
              <a:rPr lang="ru-RU" smtClean="0">
                <a:latin typeface="Times New Roman" pitchFamily="18" charset="0"/>
              </a:rPr>
              <a:t>Большинство бюджетных организаций, органы власти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p:nvPr>
        </p:nvSpPr>
        <p:spPr>
          <a:noFill/>
        </p:spPr>
        <p:txBody>
          <a:bodyPr/>
          <a:lstStyle/>
          <a:p>
            <a:pPr>
              <a:buFont typeface="Times New Roman" pitchFamily="18" charset="0"/>
              <a:buNone/>
            </a:pPr>
            <a:fld id="{CEED897C-90BB-4632-8589-9086E42CDD17}" type="slidenum">
              <a:rPr lang="ru-RU" smtClean="0">
                <a:latin typeface="Times New Roman Cyr" pitchFamily="18" charset="0"/>
                <a:ea typeface="Arial Unicode MS"/>
                <a:cs typeface="Arial Unicode MS"/>
              </a:rPr>
              <a:pPr>
                <a:buFont typeface="Times New Roman" pitchFamily="18" charset="0"/>
                <a:buNone/>
              </a:pPr>
              <a:t>11</a:t>
            </a:fld>
            <a:endParaRPr lang="ru-RU" smtClean="0">
              <a:latin typeface="Times New Roman Cyr" pitchFamily="18" charset="0"/>
              <a:ea typeface="Arial Unicode MS"/>
              <a:cs typeface="Arial Unicode MS"/>
            </a:endParaRPr>
          </a:p>
        </p:txBody>
      </p:sp>
      <p:sp>
        <p:nvSpPr>
          <p:cNvPr id="3379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FDA17E-8286-485F-95CB-D1E21B3177F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ru-RU" sz="1200">
              <a:solidFill>
                <a:srgbClr val="000000"/>
              </a:solidFill>
              <a:latin typeface="Times New Roman Cyr" pitchFamily="18" charset="0"/>
            </a:endParaRPr>
          </a:p>
        </p:txBody>
      </p:sp>
      <p:sp>
        <p:nvSpPr>
          <p:cNvPr id="3379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7CA83D-BDDE-4BF7-A6EF-36F8E9410C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ru-RU" sz="1200">
              <a:solidFill>
                <a:srgbClr val="000000"/>
              </a:solidFill>
              <a:latin typeface="Times New Roman Cyr" pitchFamily="18" charset="0"/>
            </a:endParaRPr>
          </a:p>
        </p:txBody>
      </p:sp>
      <p:sp>
        <p:nvSpPr>
          <p:cNvPr id="3379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31C0D0-884A-4560-9CBD-61CD3F0C7517}"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ru-RU" sz="1200">
              <a:solidFill>
                <a:srgbClr val="000000"/>
              </a:solidFill>
              <a:latin typeface="Times New Roman Cyr" pitchFamily="18" charset="0"/>
            </a:endParaRPr>
          </a:p>
        </p:txBody>
      </p:sp>
      <p:sp>
        <p:nvSpPr>
          <p:cNvPr id="3379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33799"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ИТС СТРОИТЕЛЬСТВО и ЖКХ – один из немногих видов ИТС, который будет полезен не только бухгалтеру. Далее мы подробно разберем о чем и какими фразами общаться с теми или иными специалистами, а сейчас пока просто перечисление с краткими пояснениями.</a:t>
            </a:r>
          </a:p>
          <a:p>
            <a:pPr>
              <a:buFontTx/>
              <a:buNone/>
            </a:pPr>
            <a:endParaRPr lang="ru-RU" smtClean="0">
              <a:latin typeface="Times New Roman" pitchFamily="18" charset="0"/>
            </a:endParaRPr>
          </a:p>
          <a:p>
            <a:pPr>
              <a:buFontTx/>
              <a:buNone/>
            </a:pPr>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p:spPr>
        <p:txBody>
          <a:bodyPr/>
          <a:lstStyle/>
          <a:p>
            <a:pPr>
              <a:buFont typeface="Times New Roman" pitchFamily="18" charset="0"/>
              <a:buNone/>
            </a:pPr>
            <a:fld id="{3B8B6629-8AA7-4C53-A86E-B88AAF698672}" type="slidenum">
              <a:rPr lang="ru-RU" smtClean="0">
                <a:latin typeface="Times New Roman Cyr" pitchFamily="18" charset="0"/>
                <a:ea typeface="Arial Unicode MS"/>
                <a:cs typeface="Arial Unicode MS"/>
              </a:rPr>
              <a:pPr>
                <a:buFont typeface="Times New Roman" pitchFamily="18" charset="0"/>
                <a:buNone/>
              </a:pPr>
              <a:t>12</a:t>
            </a:fld>
            <a:endParaRPr lang="ru-RU" smtClean="0">
              <a:latin typeface="Times New Roman Cyr" pitchFamily="18" charset="0"/>
              <a:ea typeface="Arial Unicode MS"/>
              <a:cs typeface="Arial Unicode MS"/>
            </a:endParaRPr>
          </a:p>
        </p:txBody>
      </p:sp>
      <p:sp>
        <p:nvSpPr>
          <p:cNvPr id="3584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40F8282-8A2D-481A-8FA4-F6CA37AAD58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ru-RU" sz="1200">
              <a:solidFill>
                <a:srgbClr val="000000"/>
              </a:solidFill>
              <a:latin typeface="Times New Roman Cyr" pitchFamily="18" charset="0"/>
            </a:endParaRPr>
          </a:p>
        </p:txBody>
      </p:sp>
      <p:sp>
        <p:nvSpPr>
          <p:cNvPr id="3584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2AAA316-3286-49A7-B6FD-D1660500E628}"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ru-RU" sz="1200">
              <a:solidFill>
                <a:srgbClr val="000000"/>
              </a:solidFill>
              <a:latin typeface="Times New Roman Cyr" pitchFamily="18" charset="0"/>
            </a:endParaRPr>
          </a:p>
        </p:txBody>
      </p:sp>
      <p:sp>
        <p:nvSpPr>
          <p:cNvPr id="3584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C41B335-02DA-46CA-AD2B-310240C735C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ru-RU" sz="1200">
              <a:solidFill>
                <a:srgbClr val="000000"/>
              </a:solidFill>
              <a:latin typeface="Times New Roman Cyr" pitchFamily="18" charset="0"/>
            </a:endParaRPr>
          </a:p>
        </p:txBody>
      </p:sp>
      <p:sp>
        <p:nvSpPr>
          <p:cNvPr id="3584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35847"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Первое на что сразу хочется обратить внимание, это специфика финансирования строительных и ЖКХ компаний. У них либо нет денег вообще (нет заказов), либо денег очень много (есть договор подряда). Т.е. наш потенциальный клиент либо не может позволить себе даже «ТЕХНО» либо легко себе позволит «ПРОФ» или «СиЖ». Лично я могу себе представить строителя с ТЕХНО-договором только как недоработку партнера, который постеснялся предложить более дорогие варианты.  </a:t>
            </a:r>
          </a:p>
          <a:p>
            <a:pPr>
              <a:buFontTx/>
              <a:buNone/>
            </a:pPr>
            <a:endParaRPr lang="ru-RU" smtClean="0">
              <a:latin typeface="Times New Roman" pitchFamily="18" charset="0"/>
            </a:endParaRPr>
          </a:p>
          <a:p>
            <a:pPr>
              <a:buFontTx/>
              <a:buNone/>
            </a:pPr>
            <a:r>
              <a:rPr lang="ru-RU" smtClean="0">
                <a:latin typeface="Times New Roman" pitchFamily="18" charset="0"/>
              </a:rPr>
              <a:t>Строитель не простой клиент, экономящий каждую копейку, для которого ИТС СиЖ в три раза дороже ТЕХНО, они мыслят миллионами и у них либо есть эти миллионы либо их нет. </a:t>
            </a:r>
          </a:p>
          <a:p>
            <a:pPr>
              <a:buFontTx/>
              <a:buNone/>
            </a:pPr>
            <a:r>
              <a:rPr lang="ru-RU" smtClean="0">
                <a:latin typeface="Times New Roman" pitchFamily="18" charset="0"/>
              </a:rPr>
              <a:t>ИТС СиЖ это 0,034 млн.руб.</a:t>
            </a:r>
          </a:p>
          <a:p>
            <a:pPr>
              <a:buFontTx/>
              <a:buNone/>
            </a:pPr>
            <a:r>
              <a:rPr lang="ru-RU" smtClean="0">
                <a:latin typeface="Times New Roman" pitchFamily="18" charset="0"/>
              </a:rPr>
              <a:t>ИТС ПРОФ – 0,024 млн.руб.</a:t>
            </a:r>
          </a:p>
          <a:p>
            <a:pPr>
              <a:buFontTx/>
              <a:buNone/>
            </a:pPr>
            <a:r>
              <a:rPr lang="ru-RU" smtClean="0">
                <a:latin typeface="Times New Roman" pitchFamily="18" charset="0"/>
              </a:rPr>
              <a:t>ИТС ТЕХНО – 0,010 млн. руб. </a:t>
            </a:r>
          </a:p>
          <a:p>
            <a:pPr>
              <a:buFontTx/>
              <a:buNone/>
            </a:pPr>
            <a:r>
              <a:rPr lang="ru-RU" smtClean="0">
                <a:latin typeface="Times New Roman" pitchFamily="18" charset="0"/>
              </a:rPr>
              <a:t>Т.е. в принципе одни и те же незначительные суммы.</a:t>
            </a:r>
          </a:p>
          <a:p>
            <a:pPr>
              <a:buFontTx/>
              <a:buNone/>
            </a:pPr>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2"/>
          <p:cNvSpPr>
            <a:spLocks noGrp="1" noChangeArrowheads="1"/>
          </p:cNvSpPr>
          <p:nvPr>
            <p:ph type="sldNum" sz="quarter"/>
          </p:nvPr>
        </p:nvSpPr>
        <p:spPr>
          <a:noFill/>
        </p:spPr>
        <p:txBody>
          <a:bodyPr/>
          <a:lstStyle/>
          <a:p>
            <a:pPr>
              <a:buFont typeface="Times New Roman" pitchFamily="18" charset="0"/>
              <a:buNone/>
            </a:pPr>
            <a:fld id="{5720844F-A157-4226-9AFE-D3536D1C86E8}" type="slidenum">
              <a:rPr lang="ru-RU" smtClean="0">
                <a:latin typeface="Times New Roman Cyr" pitchFamily="18" charset="0"/>
                <a:ea typeface="Arial Unicode MS"/>
                <a:cs typeface="Arial Unicode MS"/>
              </a:rPr>
              <a:pPr>
                <a:buFont typeface="Times New Roman" pitchFamily="18" charset="0"/>
                <a:buNone/>
              </a:pPr>
              <a:t>13</a:t>
            </a:fld>
            <a:endParaRPr lang="ru-RU" smtClean="0">
              <a:latin typeface="Times New Roman Cyr" pitchFamily="18" charset="0"/>
              <a:ea typeface="Arial Unicode MS"/>
              <a:cs typeface="Arial Unicode MS"/>
            </a:endParaRPr>
          </a:p>
        </p:txBody>
      </p:sp>
      <p:sp>
        <p:nvSpPr>
          <p:cNvPr id="3789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215F82-9B5F-4575-BE2B-678899441D6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ru-RU" sz="1200">
              <a:solidFill>
                <a:srgbClr val="000000"/>
              </a:solidFill>
              <a:latin typeface="Times New Roman Cyr" pitchFamily="18" charset="0"/>
            </a:endParaRPr>
          </a:p>
        </p:txBody>
      </p:sp>
      <p:sp>
        <p:nvSpPr>
          <p:cNvPr id="3789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B3A7583-6D03-4BBC-B13D-D4AB680597A5}"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ru-RU" sz="1200">
              <a:solidFill>
                <a:srgbClr val="000000"/>
              </a:solidFill>
              <a:latin typeface="Times New Roman Cyr" pitchFamily="18" charset="0"/>
            </a:endParaRPr>
          </a:p>
        </p:txBody>
      </p:sp>
      <p:sp>
        <p:nvSpPr>
          <p:cNvPr id="3789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F23F9E4-FAD3-4E36-837F-F5F49E78998F}"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ru-RU" sz="1200">
              <a:solidFill>
                <a:srgbClr val="000000"/>
              </a:solidFill>
              <a:latin typeface="Times New Roman Cyr" pitchFamily="18" charset="0"/>
            </a:endParaRPr>
          </a:p>
        </p:txBody>
      </p:sp>
      <p:sp>
        <p:nvSpPr>
          <p:cNvPr id="3789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37895"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2"/>
          <p:cNvSpPr>
            <a:spLocks noGrp="1" noChangeArrowheads="1"/>
          </p:cNvSpPr>
          <p:nvPr>
            <p:ph type="sldNum" sz="quarter"/>
          </p:nvPr>
        </p:nvSpPr>
        <p:spPr>
          <a:noFill/>
        </p:spPr>
        <p:txBody>
          <a:bodyPr/>
          <a:lstStyle/>
          <a:p>
            <a:pPr>
              <a:buFont typeface="Times New Roman" pitchFamily="18" charset="0"/>
              <a:buNone/>
            </a:pPr>
            <a:fld id="{5720844F-A157-4226-9AFE-D3536D1C86E8}" type="slidenum">
              <a:rPr lang="ru-RU" smtClean="0">
                <a:latin typeface="Times New Roman Cyr" pitchFamily="18" charset="0"/>
                <a:ea typeface="Arial Unicode MS"/>
                <a:cs typeface="Arial Unicode MS"/>
              </a:rPr>
              <a:pPr>
                <a:buFont typeface="Times New Roman" pitchFamily="18" charset="0"/>
                <a:buNone/>
              </a:pPr>
              <a:t>14</a:t>
            </a:fld>
            <a:endParaRPr lang="ru-RU" smtClean="0">
              <a:latin typeface="Times New Roman Cyr" pitchFamily="18" charset="0"/>
              <a:ea typeface="Arial Unicode MS"/>
              <a:cs typeface="Arial Unicode MS"/>
            </a:endParaRPr>
          </a:p>
        </p:txBody>
      </p:sp>
      <p:sp>
        <p:nvSpPr>
          <p:cNvPr id="3789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215F82-9B5F-4575-BE2B-678899441D6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ru-RU" sz="1200">
              <a:solidFill>
                <a:srgbClr val="000000"/>
              </a:solidFill>
              <a:latin typeface="Times New Roman Cyr" pitchFamily="18" charset="0"/>
            </a:endParaRPr>
          </a:p>
        </p:txBody>
      </p:sp>
      <p:sp>
        <p:nvSpPr>
          <p:cNvPr id="3789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B3A7583-6D03-4BBC-B13D-D4AB680597A5}"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ru-RU" sz="1200">
              <a:solidFill>
                <a:srgbClr val="000000"/>
              </a:solidFill>
              <a:latin typeface="Times New Roman Cyr" pitchFamily="18" charset="0"/>
            </a:endParaRPr>
          </a:p>
        </p:txBody>
      </p:sp>
      <p:sp>
        <p:nvSpPr>
          <p:cNvPr id="3789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F23F9E4-FAD3-4E36-837F-F5F49E78998F}"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ru-RU" sz="1200">
              <a:solidFill>
                <a:srgbClr val="000000"/>
              </a:solidFill>
              <a:latin typeface="Times New Roman Cyr" pitchFamily="18" charset="0"/>
            </a:endParaRPr>
          </a:p>
        </p:txBody>
      </p:sp>
      <p:sp>
        <p:nvSpPr>
          <p:cNvPr id="3789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37895" name="Rectangle 5"/>
          <p:cNvSpPr>
            <a:spLocks noGrp="1" noChangeArrowheads="1"/>
          </p:cNvSpPr>
          <p:nvPr>
            <p:ph type="body"/>
          </p:nvPr>
        </p:nvSpPr>
        <p:spPr>
          <a:xfrm>
            <a:off x="914400" y="4724400"/>
            <a:ext cx="4868863" cy="4413250"/>
          </a:xfrm>
          <a:noFill/>
          <a:ln/>
        </p:spPr>
        <p:txBody>
          <a:bodyPr wrap="none" anchor="ctr"/>
          <a:lstStyle/>
          <a:p>
            <a:r>
              <a:rPr lang="ru-RU" dirty="0" smtClean="0">
                <a:latin typeface="Times New Roman" pitchFamily="18" charset="0"/>
              </a:rPr>
              <a:t>Этот постулат я повторяю, но не устану повторять его много раз, он КЛЮЧ к тайне успешных продаж ИТС СТРОИТЕЛЬСТВО и ЖКХ. Не забывайте при его продвижениях о тех способах продвижения, которые применяете для «</a:t>
            </a:r>
            <a:r>
              <a:rPr lang="ru-RU" dirty="0" err="1" smtClean="0">
                <a:latin typeface="Times New Roman" pitchFamily="18" charset="0"/>
              </a:rPr>
              <a:t>ПРОФа</a:t>
            </a:r>
            <a:r>
              <a:rPr lang="ru-RU" dirty="0" smtClean="0">
                <a:latin typeface="Times New Roman" pitchFamily="18"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p>
            <a:pPr>
              <a:buFont typeface="Times New Roman" pitchFamily="18" charset="0"/>
              <a:buNone/>
            </a:pPr>
            <a:fld id="{173DB700-B1A5-4806-86B6-E087A0336225}" type="slidenum">
              <a:rPr lang="ru-RU" smtClean="0">
                <a:latin typeface="Times New Roman Cyr" pitchFamily="18" charset="0"/>
                <a:ea typeface="Arial Unicode MS"/>
                <a:cs typeface="Arial Unicode MS"/>
              </a:rPr>
              <a:pPr>
                <a:buFont typeface="Times New Roman" pitchFamily="18" charset="0"/>
                <a:buNone/>
              </a:pPr>
              <a:t>15</a:t>
            </a:fld>
            <a:endParaRPr lang="ru-RU" smtClean="0">
              <a:latin typeface="Times New Roman Cyr" pitchFamily="18" charset="0"/>
              <a:ea typeface="Arial Unicode MS"/>
              <a:cs typeface="Arial Unicode MS"/>
            </a:endParaRPr>
          </a:p>
        </p:txBody>
      </p:sp>
      <p:sp>
        <p:nvSpPr>
          <p:cNvPr id="3993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409CDF-27C3-4625-9AE9-9D78EBD340E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ru-RU" sz="1200">
              <a:solidFill>
                <a:srgbClr val="000000"/>
              </a:solidFill>
              <a:latin typeface="Times New Roman Cyr" pitchFamily="18" charset="0"/>
            </a:endParaRPr>
          </a:p>
        </p:txBody>
      </p:sp>
      <p:sp>
        <p:nvSpPr>
          <p:cNvPr id="3994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19A5409-B11D-486A-8296-2D3CFCBC83C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ru-RU" sz="1200">
              <a:solidFill>
                <a:srgbClr val="000000"/>
              </a:solidFill>
              <a:latin typeface="Times New Roman Cyr" pitchFamily="18" charset="0"/>
            </a:endParaRPr>
          </a:p>
        </p:txBody>
      </p:sp>
      <p:sp>
        <p:nvSpPr>
          <p:cNvPr id="3994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7A0BC3C-9CF4-4D6D-A300-0DA6480A118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ru-RU" sz="1200">
              <a:solidFill>
                <a:srgbClr val="000000"/>
              </a:solidFill>
              <a:latin typeface="Times New Roman Cyr" pitchFamily="18" charset="0"/>
            </a:endParaRPr>
          </a:p>
        </p:txBody>
      </p:sp>
      <p:sp>
        <p:nvSpPr>
          <p:cNvPr id="3994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Tx/>
              <a:buNone/>
              <a:defRPr/>
            </a:pPr>
            <a:r>
              <a:rPr lang="ru-RU" dirty="0" smtClean="0"/>
              <a:t>Есть, с моей точки зрения, 3 типовых ситуации, когда можно говорить об особенностях заключения договора на ИТС СТРОИТЕЛЬСТВО и ЖКХ:</a:t>
            </a:r>
          </a:p>
          <a:p>
            <a:pPr>
              <a:buFontTx/>
              <a:buNone/>
              <a:defRPr/>
            </a:pPr>
            <a:endParaRPr lang="ru-RU" dirty="0" smtClean="0"/>
          </a:p>
          <a:p>
            <a:pPr>
              <a:buFontTx/>
              <a:buChar char="-"/>
              <a:defRPr/>
            </a:pPr>
            <a:r>
              <a:rPr lang="ru-RU" dirty="0" smtClean="0"/>
              <a:t> При переходе с льготного договора;</a:t>
            </a:r>
          </a:p>
          <a:p>
            <a:pPr>
              <a:buFontTx/>
              <a:buChar char="-"/>
              <a:defRPr/>
            </a:pPr>
            <a:r>
              <a:rPr lang="ru-RU" dirty="0" smtClean="0"/>
              <a:t> Есть отраслевое решение. Но пользуются обычным ИТС;</a:t>
            </a:r>
          </a:p>
          <a:p>
            <a:pPr>
              <a:buFontTx/>
              <a:buChar char="-"/>
              <a:defRPr/>
            </a:pPr>
            <a:r>
              <a:rPr lang="ru-RU" dirty="0" smtClean="0"/>
              <a:t> Ограничились ИТС ТЕХНО. На прошлом слайде мы договорились, что такого быть не может, но … «… а вдруг».</a:t>
            </a:r>
          </a:p>
          <a:p>
            <a:pPr>
              <a:buFontTx/>
              <a:buChar char="-"/>
              <a:defRPr/>
            </a:pPr>
            <a:endParaRPr lang="ru-RU" dirty="0" smtClean="0"/>
          </a:p>
          <a:p>
            <a:pPr>
              <a:buFontTx/>
              <a:buNone/>
              <a:defRPr/>
            </a:pPr>
            <a:r>
              <a:rPr lang="ru-RU" dirty="0" smtClean="0"/>
              <a:t>Первый случай самый простой, покупая отраслевое решение клиент получает льготный договор именно на ИТС СТРОИТЕЛЬСТВО и ЖКХ и если аккуратно возить </a:t>
            </a:r>
            <a:r>
              <a:rPr lang="en-US" dirty="0" smtClean="0"/>
              <a:t>DVD</a:t>
            </a:r>
            <a:r>
              <a:rPr lang="ru-RU" dirty="0" smtClean="0"/>
              <a:t>-выпуски положенные именно по этому виду договора, то у клиента не возникнет вопроса «почему именно ИТС СиЖ?», проверено временем. </a:t>
            </a:r>
          </a:p>
          <a:p>
            <a:pPr>
              <a:buFontTx/>
              <a:buNone/>
              <a:defRPr/>
            </a:pPr>
            <a:r>
              <a:rPr lang="ru-RU" dirty="0" smtClean="0"/>
              <a:t>Во втором и третьем случае вспоминаем 2 основных возражения при пролонгации «типовых ИТС» или при «соскоке» клиента с ИТС ПРОФ на ИТС ТЕХНО</a:t>
            </a:r>
          </a:p>
          <a:p>
            <a:pPr>
              <a:buFontTx/>
              <a:buNone/>
              <a:defRPr/>
            </a:pPr>
            <a:endParaRPr lang="ru-RU" dirty="0" smtClean="0"/>
          </a:p>
          <a:p>
            <a:pPr>
              <a:buFontTx/>
              <a:buChar char="-"/>
              <a:defRPr/>
            </a:pPr>
            <a:r>
              <a:rPr lang="ru-RU" dirty="0" smtClean="0"/>
              <a:t> Дорого!</a:t>
            </a:r>
          </a:p>
          <a:p>
            <a:pPr>
              <a:buFontTx/>
              <a:buChar char="-"/>
              <a:defRPr/>
            </a:pPr>
            <a:r>
              <a:rPr lang="ru-RU" dirty="0" smtClean="0"/>
              <a:t> Не пользуюсь, нет ничего нужного.</a:t>
            </a:r>
          </a:p>
          <a:p>
            <a:pPr>
              <a:buFontTx/>
              <a:buNone/>
              <a:defRPr/>
            </a:pPr>
            <a:endParaRPr lang="ru-RU" dirty="0" smtClean="0"/>
          </a:p>
          <a:p>
            <a:pPr>
              <a:buFontTx/>
              <a:buNone/>
              <a:defRPr/>
            </a:pPr>
            <a:r>
              <a:rPr lang="ru-RU" dirty="0" smtClean="0"/>
              <a:t>Но в нашем случае «кто нам мешает, тот нам и поможет», </a:t>
            </a:r>
          </a:p>
          <a:p>
            <a:pPr marL="228600" indent="-228600">
              <a:buFontTx/>
              <a:buAutoNum type="arabicPeriod"/>
              <a:defRPr/>
            </a:pPr>
            <a:r>
              <a:rPr lang="ru-RU" dirty="0" smtClean="0"/>
              <a:t>Дорого платить за то что вам не нужно.</a:t>
            </a:r>
          </a:p>
          <a:p>
            <a:pPr marL="228600" indent="-228600">
              <a:buFontTx/>
              <a:buAutoNum type="arabicPeriod"/>
              <a:defRPr/>
            </a:pPr>
            <a:r>
              <a:rPr lang="ru-RU" dirty="0" smtClean="0"/>
              <a:t>Ничего интересного нет в продукте, который не вам предназначен. </a:t>
            </a:r>
          </a:p>
          <a:p>
            <a:pPr>
              <a:buFontTx/>
              <a:buChar char="-"/>
              <a:defRPr/>
            </a:pPr>
            <a:endParaRPr lang="ru-RU" dirty="0" smtClean="0"/>
          </a:p>
          <a:p>
            <a:pPr>
              <a:buFontTx/>
              <a:buChar char="-"/>
              <a:defRPr/>
            </a:pPr>
            <a:endParaRPr 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16</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Наша конечная цель, заключение с клиентом самого дорогостоящего и самого рентабельного договора ИТС с клиентом, а значит все средства хороши и мы ради достижения этой цели готовы на многое.</a:t>
            </a:r>
          </a:p>
          <a:p>
            <a:pPr>
              <a:buFontTx/>
              <a:buNone/>
            </a:pPr>
            <a:endParaRPr lang="ru-RU" smtClean="0">
              <a:latin typeface="Times New Roman" pitchFamily="18" charset="0"/>
            </a:endParaRPr>
          </a:p>
          <a:p>
            <a:pPr>
              <a:buFontTx/>
              <a:buNone/>
            </a:pPr>
            <a:r>
              <a:rPr lang="ru-RU" smtClean="0">
                <a:latin typeface="Times New Roman" pitchFamily="18" charset="0"/>
              </a:rPr>
              <a:t>Я предложу вашему вниманию несколько стратегических планов. Все они прошли проверку временем и подтвердили свою эффективность. Вам решать в каком случае какой из них использовать.</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p:spPr>
        <p:txBody>
          <a:bodyPr/>
          <a:lstStyle/>
          <a:p>
            <a:pPr>
              <a:buFont typeface="Times New Roman" pitchFamily="18" charset="0"/>
              <a:buNone/>
            </a:pPr>
            <a:fld id="{3D0952B7-D060-43AD-AC85-1B12AD55DF2E}" type="slidenum">
              <a:rPr lang="ru-RU" smtClean="0">
                <a:latin typeface="Times New Roman Cyr" pitchFamily="18" charset="0"/>
                <a:ea typeface="Arial Unicode MS"/>
                <a:cs typeface="Arial Unicode MS"/>
              </a:rPr>
              <a:pPr>
                <a:buFont typeface="Times New Roman" pitchFamily="18" charset="0"/>
                <a:buNone/>
              </a:pPr>
              <a:t>17</a:t>
            </a:fld>
            <a:endParaRPr lang="ru-RU" smtClean="0">
              <a:latin typeface="Times New Roman Cyr" pitchFamily="18" charset="0"/>
              <a:ea typeface="Arial Unicode MS"/>
              <a:cs typeface="Arial Unicode MS"/>
            </a:endParaRPr>
          </a:p>
        </p:txBody>
      </p:sp>
      <p:sp>
        <p:nvSpPr>
          <p:cNvPr id="4403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B6ED8FF-D1A2-4792-B969-E894E95B59FF}"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sz="1200">
              <a:solidFill>
                <a:srgbClr val="000000"/>
              </a:solidFill>
              <a:latin typeface="Times New Roman Cyr" pitchFamily="18" charset="0"/>
            </a:endParaRPr>
          </a:p>
        </p:txBody>
      </p:sp>
      <p:sp>
        <p:nvSpPr>
          <p:cNvPr id="4403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D40531-3198-4689-9554-1915EAD8DCF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sz="1200">
              <a:solidFill>
                <a:srgbClr val="000000"/>
              </a:solidFill>
              <a:latin typeface="Times New Roman Cyr" pitchFamily="18" charset="0"/>
            </a:endParaRPr>
          </a:p>
        </p:txBody>
      </p:sp>
      <p:sp>
        <p:nvSpPr>
          <p:cNvPr id="4403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576A2B-3E01-4C3B-BF5F-1B96B612A94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sz="1200">
              <a:solidFill>
                <a:srgbClr val="000000"/>
              </a:solidFill>
              <a:latin typeface="Times New Roman Cyr" pitchFamily="18" charset="0"/>
            </a:endParaRPr>
          </a:p>
        </p:txBody>
      </p:sp>
      <p:sp>
        <p:nvSpPr>
          <p:cNvPr id="4403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4039"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Самое простое – УРА! В атаку! Шашки наголо! Преимущество данной стратегии – быстрый результат и открытый характер действий, вселяющий ощущение честной борьбы и вызывающий положительные эмоции у обоих сторон. </a:t>
            </a:r>
          </a:p>
          <a:p>
            <a:pPr>
              <a:buFontTx/>
              <a:buNone/>
            </a:pPr>
            <a:endParaRPr lang="ru-RU" dirty="0" smtClean="0">
              <a:latin typeface="Times New Roman" pitchFamily="18" charset="0"/>
            </a:endParaRPr>
          </a:p>
          <a:p>
            <a:pPr>
              <a:buFontTx/>
              <a:buNone/>
            </a:pPr>
            <a:r>
              <a:rPr lang="ru-RU" dirty="0" smtClean="0">
                <a:latin typeface="Times New Roman" pitchFamily="18" charset="0"/>
              </a:rPr>
              <a:t>Если наступление на главном направлении «Бухгалтер» захлебнулось, противник, </a:t>
            </a:r>
            <a:r>
              <a:rPr lang="en-US" dirty="0" smtClean="0">
                <a:latin typeface="Times New Roman" pitchFamily="18" charset="0"/>
              </a:rPr>
              <a:t>c</a:t>
            </a:r>
            <a:r>
              <a:rPr lang="ru-RU" dirty="0" smtClean="0">
                <a:latin typeface="Times New Roman" pitchFamily="18" charset="0"/>
              </a:rPr>
              <a:t>дав рубеж «ТЕХНО», окопался  и умело отражает наши атаки, то имеет смысл предпринять стремительные фланговые удары по направлениям «Сметчик» и «Юрист».</a:t>
            </a:r>
          </a:p>
          <a:p>
            <a:pPr>
              <a:buFontTx/>
              <a:buNone/>
            </a:pPr>
            <a:endParaRPr lang="ru-RU" dirty="0" smtClean="0">
              <a:latin typeface="Times New Roman" pitchFamily="18" charset="0"/>
            </a:endParaRPr>
          </a:p>
          <a:p>
            <a:pPr>
              <a:buFontTx/>
              <a:buNone/>
            </a:pPr>
            <a:r>
              <a:rPr lang="ru-RU" dirty="0" smtClean="0">
                <a:latin typeface="Times New Roman" pitchFamily="18" charset="0"/>
              </a:rPr>
              <a:t>Юрист, как и Бухгалтер в первую очередь защищают позиционный район «ИТС ПРОФ»</a:t>
            </a:r>
            <a:r>
              <a:rPr lang="en-US" dirty="0" smtClean="0">
                <a:latin typeface="Times New Roman" pitchFamily="18" charset="0"/>
              </a:rPr>
              <a:t>.</a:t>
            </a:r>
            <a:r>
              <a:rPr lang="ru-RU" dirty="0" smtClean="0">
                <a:latin typeface="Times New Roman" pitchFamily="18" charset="0"/>
              </a:rPr>
              <a:t> Конечно, удар может быть такой силы, что сразу приведет нас к конечной цели, но уповать на это не стоит. Атакуя «Юриста» мы преследуем промежуточную цель «ПРОФ». </a:t>
            </a:r>
          </a:p>
          <a:p>
            <a:pPr>
              <a:buFontTx/>
              <a:buNone/>
            </a:pPr>
            <a:endParaRPr lang="ru-RU" dirty="0" smtClean="0">
              <a:latin typeface="Times New Roman" pitchFamily="18" charset="0"/>
            </a:endParaRPr>
          </a:p>
          <a:p>
            <a:pPr>
              <a:buFontTx/>
              <a:buNone/>
            </a:pPr>
            <a:r>
              <a:rPr lang="ru-RU" dirty="0" smtClean="0">
                <a:latin typeface="Times New Roman" pitchFamily="18" charset="0"/>
              </a:rPr>
              <a:t>Основным средством подавления сопротивления юриста являются:</a:t>
            </a:r>
          </a:p>
          <a:p>
            <a:pPr>
              <a:buFontTx/>
              <a:buChar char="-"/>
            </a:pPr>
            <a:r>
              <a:rPr lang="ru-RU" dirty="0" smtClean="0">
                <a:latin typeface="Times New Roman" pitchFamily="18" charset="0"/>
              </a:rPr>
              <a:t>Зачем  вам платить за СПС, когда ИТС, который все равно обязан иметь Бухгалтер, уже СПС. Составной частью </a:t>
            </a:r>
            <a:r>
              <a:rPr lang="en-US" dirty="0" smtClean="0">
                <a:latin typeface="Times New Roman" pitchFamily="18" charset="0"/>
              </a:rPr>
              <a:t>DVD-</a:t>
            </a:r>
            <a:r>
              <a:rPr lang="ru-RU" dirty="0" smtClean="0">
                <a:latin typeface="Times New Roman" pitchFamily="18" charset="0"/>
              </a:rPr>
              <a:t>выпуска ИТС ПРОФ является привычная вам база «Гарант», при этом ИТС ПРОФ это больше чем просто СПС, это еще и аналитические статьи (показываем разделы "Внимание: Проверка!", "Кадры и оплата труда", "Договоры. Обязательства« и "Налоги и сборы"). Подробное руководство по демонстрации дам во второй, «технической» части презентации.</a:t>
            </a:r>
          </a:p>
          <a:p>
            <a:pPr>
              <a:buFontTx/>
              <a:buChar char="-"/>
            </a:pPr>
            <a:endParaRPr lang="en-US" dirty="0" smtClean="0">
              <a:latin typeface="Times New Roman" pitchFamily="18" charset="0"/>
            </a:endParaRPr>
          </a:p>
          <a:p>
            <a:pPr>
              <a:buFontTx/>
              <a:buNone/>
            </a:pPr>
            <a:r>
              <a:rPr lang="ru-RU" dirty="0" smtClean="0">
                <a:latin typeface="Times New Roman" pitchFamily="18" charset="0"/>
              </a:rPr>
              <a:t>Сметчики, как правило, на своих рабочих местах не имеют баз нормативно-технической документации и они с радостью подпустят вас к своим окопам. Важно помнить еще и то, что данному специалисту не интересны классические разделы ИТС, по этому заручившись его поддержкой сразу продаем отраслевой ИТС. Строительный раздел ИТС СТРОИТЕЛЬСТВО и ЖКХ предоставит сметчику и полный набор необходимых ИМЕННО ему нормативных документов, аналитику и методики. Примерный план демонстрации предложу опять же во второй части. </a:t>
            </a:r>
          </a:p>
          <a:p>
            <a:pPr>
              <a:buFontTx/>
              <a:buNone/>
            </a:pPr>
            <a:endParaRPr lang="ru-RU"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p>
            <a:pPr>
              <a:buFont typeface="Times New Roman" pitchFamily="18" charset="0"/>
              <a:buNone/>
            </a:pPr>
            <a:fld id="{F640FC0F-C0E6-461D-871A-5DB493235508}" type="slidenum">
              <a:rPr lang="ru-RU" smtClean="0">
                <a:latin typeface="Times New Roman Cyr" pitchFamily="18" charset="0"/>
                <a:ea typeface="Arial Unicode MS"/>
                <a:cs typeface="Arial Unicode MS"/>
              </a:rPr>
              <a:pPr>
                <a:buFont typeface="Times New Roman" pitchFamily="18" charset="0"/>
                <a:buNone/>
              </a:pPr>
              <a:t>18</a:t>
            </a:fld>
            <a:endParaRPr lang="ru-RU" smtClean="0">
              <a:latin typeface="Times New Roman Cyr" pitchFamily="18" charset="0"/>
              <a:ea typeface="Arial Unicode MS"/>
              <a:cs typeface="Arial Unicode MS"/>
            </a:endParaRPr>
          </a:p>
        </p:txBody>
      </p:sp>
      <p:sp>
        <p:nvSpPr>
          <p:cNvPr id="4608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7DD2A63-52B7-4A8C-B891-B858591892B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ru-RU" sz="1200">
              <a:solidFill>
                <a:srgbClr val="000000"/>
              </a:solidFill>
              <a:latin typeface="Times New Roman Cyr" pitchFamily="18" charset="0"/>
            </a:endParaRPr>
          </a:p>
        </p:txBody>
      </p:sp>
      <p:sp>
        <p:nvSpPr>
          <p:cNvPr id="4608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6975C97-DF50-489D-BAFA-D406F825C4D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ru-RU" sz="1200">
              <a:solidFill>
                <a:srgbClr val="000000"/>
              </a:solidFill>
              <a:latin typeface="Times New Roman Cyr" pitchFamily="18" charset="0"/>
            </a:endParaRPr>
          </a:p>
        </p:txBody>
      </p:sp>
      <p:sp>
        <p:nvSpPr>
          <p:cNvPr id="4608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AF7BFB-1C1A-4E62-A4FB-D1949EB2D7D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ru-RU" sz="1200">
              <a:solidFill>
                <a:srgbClr val="000000"/>
              </a:solidFill>
              <a:latin typeface="Times New Roman Cyr" pitchFamily="18" charset="0"/>
            </a:endParaRPr>
          </a:p>
        </p:txBody>
      </p:sp>
      <p:sp>
        <p:nvSpPr>
          <p:cNvPr id="4608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Tx/>
              <a:buNone/>
              <a:defRPr/>
            </a:pPr>
            <a:r>
              <a:rPr lang="ru-RU" dirty="0" smtClean="0"/>
              <a:t>Данный стратегический план хорош тогда, когда разведка приносит информацию о том, что клиент имеет договор ИТС ПРОФ и основан на том, что ИТС СТРОИТЕЛЬСТВО и ЖКХ = ИТС ПРОФ + 1С-ЭСК. А еще, не очень, конечно об этом хорошо говорить, но хорош для того, чтобы «отжать» подписчика у конкурента ….</a:t>
            </a:r>
          </a:p>
          <a:p>
            <a:pPr>
              <a:buFontTx/>
              <a:buNone/>
              <a:defRPr/>
            </a:pPr>
            <a:endParaRPr lang="ru-RU" dirty="0" smtClean="0"/>
          </a:p>
          <a:p>
            <a:pPr>
              <a:buFontTx/>
              <a:buNone/>
              <a:defRPr/>
            </a:pPr>
            <a:r>
              <a:rPr lang="ru-RU" dirty="0" smtClean="0"/>
              <a:t>На первом этапе наша задача заключить со сметчиком клиента договор на 1С-Элит Сметный Консалтинг, это достаточно просто, основные моменты следующие:</a:t>
            </a:r>
          </a:p>
          <a:p>
            <a:pPr marL="228600" indent="-228600">
              <a:buFontTx/>
              <a:buAutoNum type="arabicPeriod"/>
              <a:defRPr/>
            </a:pPr>
            <a:r>
              <a:rPr lang="ru-RU" dirty="0" smtClean="0"/>
              <a:t>Сметчикам нужны документы, но СПС у них нет, Гарант, Консультант и пр. как правило у бухгалтеров и юристов. Сметчик для работы с ними либо должен либо попроситься за ПК бухгалтера либо вообще не имеет доступа, т.к. часто дислоцируется в другом месте.</a:t>
            </a:r>
          </a:p>
          <a:p>
            <a:pPr marL="228600" indent="-228600">
              <a:buFontTx/>
              <a:buAutoNum type="arabicPeriod"/>
              <a:defRPr/>
            </a:pPr>
            <a:r>
              <a:rPr lang="ru-RU" dirty="0" smtClean="0"/>
              <a:t>Классические СПС содержат слишком много «общих» документов и слишком мало строительных. 1С-ЭСК это качественная подборка документов именно для сметчика.</a:t>
            </a:r>
          </a:p>
          <a:p>
            <a:pPr marL="228600" indent="-228600">
              <a:buFontTx/>
              <a:buAutoNum type="arabicPeriod"/>
              <a:defRPr/>
            </a:pPr>
            <a:r>
              <a:rPr lang="ru-RU" dirty="0" smtClean="0"/>
              <a:t>1С-ЭСК это больше чем классические СПС, это энциклопедия, аналитика, методики… в общем самая настоящая система поддержки принятия решений (СППР).</a:t>
            </a:r>
          </a:p>
          <a:p>
            <a:pPr marL="228600" indent="-228600">
              <a:buFontTx/>
              <a:buAutoNum type="arabicPeriod"/>
              <a:defRPr/>
            </a:pPr>
            <a:r>
              <a:rPr lang="ru-RU" dirty="0" smtClean="0"/>
              <a:t>Абсолютно самостоятельный продукт не привязанный абсолютно к другим продуктам 1С.</a:t>
            </a:r>
          </a:p>
          <a:p>
            <a:pPr marL="228600" indent="-228600">
              <a:buFontTx/>
              <a:buNone/>
              <a:defRPr/>
            </a:pPr>
            <a:endParaRPr lang="ru-RU" dirty="0" smtClean="0"/>
          </a:p>
          <a:p>
            <a:pPr>
              <a:buFontTx/>
              <a:buNone/>
              <a:defRPr/>
            </a:pPr>
            <a:r>
              <a:rPr lang="ru-RU" dirty="0" smtClean="0"/>
              <a:t>Начинаем ездить к клиенту по 2 договорам. Бухгалтеру возим </a:t>
            </a:r>
            <a:r>
              <a:rPr lang="en-US" dirty="0" smtClean="0"/>
              <a:t>DVD-</a:t>
            </a:r>
            <a:r>
              <a:rPr lang="ru-RU" dirty="0" smtClean="0"/>
              <a:t>выпуски ИТС ПРОФ, сметчику 1С-ЭСК …, что само по себе уже не плохо, т.к. 2 договора с 1 клиентом, да еще и если они заканчиваются не одновременно… уже мечта, а когда ИТС подходит к концу, под покровом ночи и при поддержке авиации пробираемся к руководителю компании и рассказываем про то, что есть повод сэкономить и вместо 2-х договоров получить 1 дешевле, но при абсолютном тождестве </a:t>
            </a:r>
            <a:r>
              <a:rPr lang="ru-RU" dirty="0" err="1" smtClean="0"/>
              <a:t>контента</a:t>
            </a:r>
            <a:r>
              <a:rPr lang="ru-RU" dirty="0" smtClean="0"/>
              <a:t>!</a:t>
            </a:r>
          </a:p>
          <a:p>
            <a:pPr>
              <a:buFontTx/>
              <a:buNone/>
              <a:defRPr/>
            </a:pPr>
            <a:endParaRPr lang="ru-RU" dirty="0" smtClean="0"/>
          </a:p>
          <a:p>
            <a:pPr>
              <a:buFontTx/>
              <a:buNone/>
              <a:defRPr/>
            </a:pPr>
            <a:r>
              <a:rPr lang="ru-RU" dirty="0" smtClean="0"/>
              <a:t>Вообще-то мы сами со своими клиентами предпочитаем 2 договора и ИТС и ЭСК и ИТС СиЖ мы держим в рукаве в качестве козыря до той поры, пока </a:t>
            </a:r>
            <a:r>
              <a:rPr lang="ru-RU" dirty="0" err="1" smtClean="0"/>
              <a:t>двухдоговорные</a:t>
            </a:r>
            <a:r>
              <a:rPr lang="ru-RU" dirty="0" smtClean="0"/>
              <a:t> отношения не дают трещину. Но как мы договаривались ранее – наша сегодняшняя цель ИТС СТРОИТЕЛЬСТВО и ЖКХ любыми методами, поэтому можно козыри достать и пораньше.</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pPr>
              <a:buFont typeface="Times New Roman" pitchFamily="18" charset="0"/>
              <a:buNone/>
            </a:pPr>
            <a:fld id="{F9FFCF46-2D1B-421A-A988-45132B39A6CF}" type="slidenum">
              <a:rPr lang="ru-RU" smtClean="0">
                <a:latin typeface="Times New Roman Cyr" pitchFamily="18" charset="0"/>
                <a:ea typeface="Arial Unicode MS"/>
                <a:cs typeface="Arial Unicode MS"/>
              </a:rPr>
              <a:pPr>
                <a:buFont typeface="Times New Roman" pitchFamily="18" charset="0"/>
                <a:buNone/>
              </a:pPr>
              <a:t>19</a:t>
            </a:fld>
            <a:endParaRPr lang="ru-RU" smtClean="0">
              <a:latin typeface="Times New Roman Cyr" pitchFamily="18" charset="0"/>
              <a:ea typeface="Arial Unicode MS"/>
              <a:cs typeface="Arial Unicode MS"/>
            </a:endParaRPr>
          </a:p>
        </p:txBody>
      </p:sp>
      <p:sp>
        <p:nvSpPr>
          <p:cNvPr id="4813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3078371-912D-406C-9B06-4A2B6B32138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sz="1200">
              <a:solidFill>
                <a:srgbClr val="000000"/>
              </a:solidFill>
              <a:latin typeface="Times New Roman Cyr" pitchFamily="18" charset="0"/>
            </a:endParaRPr>
          </a:p>
        </p:txBody>
      </p:sp>
      <p:sp>
        <p:nvSpPr>
          <p:cNvPr id="4813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866643-5DAA-4FAA-9C57-73387F347D9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sz="1200">
              <a:solidFill>
                <a:srgbClr val="000000"/>
              </a:solidFill>
              <a:latin typeface="Times New Roman Cyr" pitchFamily="18" charset="0"/>
            </a:endParaRPr>
          </a:p>
        </p:txBody>
      </p:sp>
      <p:sp>
        <p:nvSpPr>
          <p:cNvPr id="4813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9628B0A-B103-43B3-ACB7-49F5EEBB936C}"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sz="1200">
              <a:solidFill>
                <a:srgbClr val="000000"/>
              </a:solidFill>
              <a:latin typeface="Times New Roman Cyr" pitchFamily="18" charset="0"/>
            </a:endParaRPr>
          </a:p>
        </p:txBody>
      </p:sp>
      <p:sp>
        <p:nvSpPr>
          <p:cNvPr id="4813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8135"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Этот способ сопряжен с серьезным риском и наверняка вызовет ожесточенное сопротивление со стороны клиента, надо заранее укрепить свои позиции быть готовым к контратакам.</a:t>
            </a:r>
          </a:p>
          <a:p>
            <a:pPr>
              <a:buFontTx/>
              <a:buNone/>
            </a:pPr>
            <a:endParaRPr lang="ru-RU" smtClean="0">
              <a:latin typeface="Times New Roman" pitchFamily="18" charset="0"/>
            </a:endParaRPr>
          </a:p>
          <a:p>
            <a:pPr>
              <a:buFontTx/>
              <a:buNone/>
            </a:pPr>
            <a:r>
              <a:rPr lang="ru-RU" smtClean="0">
                <a:latin typeface="Times New Roman" pitchFamily="18" charset="0"/>
              </a:rPr>
              <a:t>Этот способ мы активно применяем у себя. Клиент, пользователь строительных и ЖКХ решений получает полноценное обслуживание только при наличии договора именно на ИТС СТРОИТЕЛЬСТВО и ЖКХ не смотря на то, что по условиям сопровождения достаточно и договора ИТС ТЕХНО. </a:t>
            </a:r>
          </a:p>
          <a:p>
            <a:pPr>
              <a:buFontTx/>
              <a:buNone/>
            </a:pPr>
            <a:r>
              <a:rPr lang="ru-RU" smtClean="0">
                <a:latin typeface="Times New Roman" pitchFamily="18" charset="0"/>
              </a:rPr>
              <a:t>Конечно, есть шанс, что клиент сделает подкоп и уйдет на обслуживание к более сговорчивому партнеру, но , кто не рискует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2"/>
          <p:cNvSpPr txBox="1">
            <a:spLocks noGrp="1" noChangeArrowheads="1"/>
          </p:cNvSpPr>
          <p:nvPr/>
        </p:nvSpPr>
        <p:spPr bwMode="auto">
          <a:xfrm>
            <a:off x="3810000" y="9372600"/>
            <a:ext cx="2809875" cy="52387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4A209A-E2AC-4114-A7DA-8C041608F955}"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sz="1200">
              <a:solidFill>
                <a:srgbClr val="000000"/>
              </a:solidFill>
              <a:latin typeface="Times New Roman Cyr" pitchFamily="18" charset="0"/>
            </a:endParaRPr>
          </a:p>
        </p:txBody>
      </p:sp>
      <p:sp>
        <p:nvSpPr>
          <p:cNvPr id="1741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2BC65D-2F2A-43FE-85D2-346BCD265EB7}"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sz="1200">
              <a:solidFill>
                <a:srgbClr val="000000"/>
              </a:solidFill>
              <a:latin typeface="Times New Roman Cyr" pitchFamily="18" charset="0"/>
            </a:endParaRPr>
          </a:p>
        </p:txBody>
      </p:sp>
      <p:sp>
        <p:nvSpPr>
          <p:cNvPr id="1741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BE2B34-ADA2-4F7D-B741-F3A02CFC5A2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sz="1200">
              <a:solidFill>
                <a:srgbClr val="000000"/>
              </a:solidFill>
              <a:latin typeface="Times New Roman Cyr" pitchFamily="18" charset="0"/>
            </a:endParaRPr>
          </a:p>
        </p:txBody>
      </p:sp>
      <p:sp>
        <p:nvSpPr>
          <p:cNvPr id="1741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9E16DA3-4A8F-40E6-B45A-4F9F29B732C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sz="1200">
              <a:solidFill>
                <a:srgbClr val="000000"/>
              </a:solidFill>
              <a:latin typeface="Times New Roman Cyr" pitchFamily="18" charset="0"/>
            </a:endParaRPr>
          </a:p>
        </p:txBody>
      </p:sp>
      <p:sp>
        <p:nvSpPr>
          <p:cNvPr id="1741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17415"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20</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Мы разобрались со стратегией, теперь</a:t>
            </a:r>
            <a:r>
              <a:rPr lang="ru-RU" baseline="0" dirty="0" smtClean="0">
                <a:latin typeface="Times New Roman" pitchFamily="18" charset="0"/>
              </a:rPr>
              <a:t> я расскажу о рекомендованных способах донесения информации до клиента. Расскажу о том как можно клиента впечатлить и завоевать.</a:t>
            </a:r>
            <a:endParaRPr lang="ru-RU"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21</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Самый старинный, проверенный и надежный способ – личная встреча, </a:t>
            </a:r>
            <a:r>
              <a:rPr lang="ru-RU" dirty="0" err="1" smtClean="0">
                <a:latin typeface="Times New Roman" pitchFamily="18" charset="0"/>
              </a:rPr>
              <a:t>один-на-один</a:t>
            </a:r>
            <a:r>
              <a:rPr lang="ru-RU" dirty="0" smtClean="0">
                <a:latin typeface="Times New Roman" pitchFamily="18" charset="0"/>
              </a:rPr>
              <a:t> – демонстрация. Мы видим клиента, его реакцию, настроение мы можем оперативно</a:t>
            </a:r>
            <a:r>
              <a:rPr lang="ru-RU" baseline="0" dirty="0" smtClean="0">
                <a:latin typeface="Times New Roman" pitchFamily="18" charset="0"/>
              </a:rPr>
              <a:t> реагировать на их изменения, менять манеру и стиль переговоров. Давно известно – личный контакт. 75% успеха продаж!</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Демонстрация может иметь разные формы и сценарии, некоторые рекомендации чуть позже…</a:t>
            </a:r>
            <a:endParaRPr lang="ru-RU"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22</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Семинар (особенно бесплатный), хорош тем, что его можно превратить в массовую демонстрацию своих программ и услуг. Приглашение «свадебного генерала» практически</a:t>
            </a:r>
            <a:r>
              <a:rPr lang="ru-RU" baseline="0" dirty="0" smtClean="0">
                <a:latin typeface="Times New Roman" pitchFamily="18" charset="0"/>
              </a:rPr>
              <a:t> гарантирует наполняемость группы. Да, «звезды» берут за это деньги, но это инвестиции в развитие системы продаж.</a:t>
            </a:r>
          </a:p>
          <a:p>
            <a:pPr>
              <a:buFontTx/>
              <a:buNone/>
            </a:pPr>
            <a:endParaRPr lang="ru-RU" baseline="0" dirty="0" smtClean="0">
              <a:latin typeface="Times New Roman" pitchFamily="18" charset="0"/>
            </a:endParaRPr>
          </a:p>
          <a:p>
            <a:pPr>
              <a:buFontTx/>
              <a:buChar char="-"/>
            </a:pPr>
            <a:r>
              <a:rPr lang="ru-RU" baseline="0" dirty="0" smtClean="0">
                <a:latin typeface="Times New Roman" pitchFamily="18" charset="0"/>
              </a:rPr>
              <a:t>Брать ли деньги за семинар с клиентов? </a:t>
            </a:r>
          </a:p>
          <a:p>
            <a:pPr>
              <a:buFontTx/>
              <a:buNone/>
            </a:pPr>
            <a:r>
              <a:rPr lang="ru-RU" baseline="0" dirty="0" smtClean="0">
                <a:latin typeface="Times New Roman" pitchFamily="18" charset="0"/>
              </a:rPr>
              <a:t>Наш совет, подкрепленный нашим многолетним опытом – да, но плата должна быть минимальной. На бесплатный семинар много слушателей записывается, но приходит менее половины. Плата в 300-500 руб. дисциплинирует. Кроме того, всегда можно смягчить бремя оплаты «Мы зачтем деньги оплаченные за семинар при оплате (пролонгации) договора …»</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По эффективности </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Самые большие минусы такого способа – время и место.</a:t>
            </a:r>
          </a:p>
          <a:p>
            <a:pPr>
              <a:buFontTx/>
              <a:buChar char="-"/>
            </a:pPr>
            <a:r>
              <a:rPr lang="ru-RU" baseline="0" dirty="0" smtClean="0">
                <a:latin typeface="Times New Roman" pitchFamily="18" charset="0"/>
              </a:rPr>
              <a:t> Во-первых собрать много людей в одно время и в одном месте задача не простая.</a:t>
            </a:r>
          </a:p>
          <a:p>
            <a:pPr>
              <a:buFontTx/>
              <a:buChar char="-"/>
            </a:pPr>
            <a:r>
              <a:rPr lang="ru-RU" baseline="0" dirty="0" smtClean="0">
                <a:latin typeface="Times New Roman" pitchFamily="18" charset="0"/>
              </a:rPr>
              <a:t> А во-вторых, место надо еще найти и возможно потратить на него деньги.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23</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Эффективность личной встречи – 70%, т.е.</a:t>
            </a:r>
            <a:r>
              <a:rPr lang="ru-RU" baseline="0" dirty="0" smtClean="0">
                <a:latin typeface="Times New Roman" pitchFamily="18" charset="0"/>
              </a:rPr>
              <a:t> проведя 1 демонстрацию, мы не факт, что получим 1 продажу. </a:t>
            </a:r>
          </a:p>
          <a:p>
            <a:pPr>
              <a:buFontTx/>
              <a:buNone/>
            </a:pPr>
            <a:r>
              <a:rPr lang="ru-RU" baseline="0" dirty="0" smtClean="0">
                <a:latin typeface="Times New Roman" pitchFamily="18" charset="0"/>
              </a:rPr>
              <a:t>Эффективность семинара – около 30%. Из 30 слушателей 10 купят.</a:t>
            </a:r>
          </a:p>
          <a:p>
            <a:pPr>
              <a:buFontTx/>
              <a:buNone/>
            </a:pPr>
            <a:r>
              <a:rPr lang="ru-RU" baseline="0" dirty="0" smtClean="0">
                <a:latin typeface="Times New Roman" pitchFamily="18" charset="0"/>
              </a:rPr>
              <a:t>Эффективность вебинара еще меньше – не более 10%, но есть возможность собрать большее количество слушателей! Из 200 приглашенных, купят 20!</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И это при одинаковой ресурсоемкости.</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Так что на самом деле более эффективно?</a:t>
            </a:r>
            <a:endParaRPr lang="ru-RU"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pPr>
              <a:buFont typeface="Times New Roman" pitchFamily="18" charset="0"/>
              <a:buNone/>
            </a:pPr>
            <a:fld id="{4273C027-8D33-444B-8901-F6E505DEA4E8}" type="slidenum">
              <a:rPr lang="ru-RU" smtClean="0">
                <a:latin typeface="Times New Roman Cyr" pitchFamily="18" charset="0"/>
                <a:ea typeface="Arial Unicode MS"/>
                <a:cs typeface="Arial Unicode MS"/>
              </a:rPr>
              <a:pPr>
                <a:buFont typeface="Times New Roman" pitchFamily="18" charset="0"/>
                <a:buNone/>
              </a:pPr>
              <a:t>24</a:t>
            </a:fld>
            <a:endParaRPr lang="ru-RU" smtClean="0">
              <a:latin typeface="Times New Roman Cyr" pitchFamily="18" charset="0"/>
              <a:ea typeface="Arial Unicode MS"/>
              <a:cs typeface="Arial Unicode MS"/>
            </a:endParaRPr>
          </a:p>
        </p:txBody>
      </p:sp>
      <p:sp>
        <p:nvSpPr>
          <p:cNvPr id="4198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9F87FA-EDA3-427F-8FD2-94341DD1E92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ru-RU" sz="1200">
              <a:solidFill>
                <a:srgbClr val="000000"/>
              </a:solidFill>
              <a:latin typeface="Times New Roman Cyr" pitchFamily="18" charset="0"/>
            </a:endParaRPr>
          </a:p>
        </p:txBody>
      </p:sp>
      <p:sp>
        <p:nvSpPr>
          <p:cNvPr id="4198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4BD1B8-CC59-436D-9FC7-D89709FE8BF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ru-RU" sz="1200">
              <a:solidFill>
                <a:srgbClr val="000000"/>
              </a:solidFill>
              <a:latin typeface="Times New Roman Cyr" pitchFamily="18" charset="0"/>
            </a:endParaRPr>
          </a:p>
        </p:txBody>
      </p:sp>
      <p:sp>
        <p:nvSpPr>
          <p:cNvPr id="4198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CE03B3-6336-4A82-8DE5-5381B858569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ru-RU" sz="1200">
              <a:solidFill>
                <a:srgbClr val="000000"/>
              </a:solidFill>
              <a:latin typeface="Times New Roman Cyr" pitchFamily="18" charset="0"/>
            </a:endParaRPr>
          </a:p>
        </p:txBody>
      </p:sp>
      <p:sp>
        <p:nvSpPr>
          <p:cNvPr id="4199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99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Эффективность личной встречи – 70%, т.е.</a:t>
            </a:r>
            <a:r>
              <a:rPr lang="ru-RU" baseline="0" dirty="0" smtClean="0">
                <a:latin typeface="Times New Roman" pitchFamily="18" charset="0"/>
              </a:rPr>
              <a:t> проведя 1 демонстрацию, мы не факт, что получим 1 продажу. </a:t>
            </a:r>
          </a:p>
          <a:p>
            <a:pPr>
              <a:buFontTx/>
              <a:buNone/>
            </a:pPr>
            <a:r>
              <a:rPr lang="ru-RU" baseline="0" dirty="0" smtClean="0">
                <a:latin typeface="Times New Roman" pitchFamily="18" charset="0"/>
              </a:rPr>
              <a:t>Эффективность семинара – около 30%. Из 30 слушателей 10 купят.</a:t>
            </a:r>
          </a:p>
          <a:p>
            <a:pPr>
              <a:buFontTx/>
              <a:buNone/>
            </a:pPr>
            <a:r>
              <a:rPr lang="ru-RU" baseline="0" dirty="0" smtClean="0">
                <a:latin typeface="Times New Roman" pitchFamily="18" charset="0"/>
              </a:rPr>
              <a:t>Эффективность вебинара еще меньше – не более 10%, но есть возможность собрать большее количество слушателей! Из 200 приглашенных, купят 20!</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И это при одинаковой ресурсоемкости.</a:t>
            </a:r>
          </a:p>
          <a:p>
            <a:pPr>
              <a:buFontTx/>
              <a:buNone/>
            </a:pPr>
            <a:endParaRPr lang="ru-RU" baseline="0" dirty="0" smtClean="0">
              <a:latin typeface="Times New Roman" pitchFamily="18" charset="0"/>
            </a:endParaRPr>
          </a:p>
          <a:p>
            <a:pPr>
              <a:buFontTx/>
              <a:buNone/>
            </a:pPr>
            <a:r>
              <a:rPr lang="ru-RU" baseline="0" dirty="0" smtClean="0">
                <a:latin typeface="Times New Roman" pitchFamily="18" charset="0"/>
              </a:rPr>
              <a:t>Так что на самом деле более эффективно?</a:t>
            </a:r>
            <a:endParaRPr lang="ru-RU"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pPr>
              <a:buFont typeface="Times New Roman" pitchFamily="18" charset="0"/>
              <a:buNone/>
            </a:pPr>
            <a:fld id="{BE12BB9E-42BE-4867-9A1F-1E3D8CDC5091}" type="slidenum">
              <a:rPr lang="ru-RU" smtClean="0">
                <a:latin typeface="Times New Roman Cyr" pitchFamily="18" charset="0"/>
                <a:ea typeface="Arial Unicode MS"/>
                <a:cs typeface="Arial Unicode MS"/>
              </a:rPr>
              <a:pPr>
                <a:buFont typeface="Times New Roman" pitchFamily="18" charset="0"/>
                <a:buNone/>
              </a:pPr>
              <a:t>25</a:t>
            </a:fld>
            <a:endParaRPr lang="ru-RU" smtClean="0">
              <a:latin typeface="Times New Roman Cyr" pitchFamily="18" charset="0"/>
              <a:ea typeface="Arial Unicode MS"/>
              <a:cs typeface="Arial Unicode MS"/>
            </a:endParaRPr>
          </a:p>
        </p:txBody>
      </p:sp>
      <p:sp>
        <p:nvSpPr>
          <p:cNvPr id="5017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30021F-03A5-4F56-AD65-75810DEA314C}"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ru-RU" sz="1200">
              <a:solidFill>
                <a:srgbClr val="000000"/>
              </a:solidFill>
              <a:latin typeface="Times New Roman Cyr" pitchFamily="18" charset="0"/>
            </a:endParaRPr>
          </a:p>
        </p:txBody>
      </p:sp>
      <p:sp>
        <p:nvSpPr>
          <p:cNvPr id="5018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3461ECE-7B4A-4768-A32C-EA08E93638F9}"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ru-RU" sz="1200">
              <a:solidFill>
                <a:srgbClr val="000000"/>
              </a:solidFill>
              <a:latin typeface="Times New Roman Cyr" pitchFamily="18" charset="0"/>
            </a:endParaRPr>
          </a:p>
        </p:txBody>
      </p:sp>
      <p:sp>
        <p:nvSpPr>
          <p:cNvPr id="5018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2FE988E-2868-46B4-AB8A-D09BBD27146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ru-RU" sz="1200">
              <a:solidFill>
                <a:srgbClr val="000000"/>
              </a:solidFill>
              <a:latin typeface="Times New Roman Cyr" pitchFamily="18" charset="0"/>
            </a:endParaRPr>
          </a:p>
        </p:txBody>
      </p:sp>
      <p:sp>
        <p:nvSpPr>
          <p:cNvPr id="5018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50183"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dirty="0" smtClean="0">
                <a:latin typeface="Times New Roman" pitchFamily="18" charset="0"/>
              </a:rPr>
              <a:t>Это все красиво … это все в теории … А какие слова говорить, что делать, когда дело дойдет до «рукопашной»?</a:t>
            </a:r>
          </a:p>
          <a:p>
            <a:pPr>
              <a:buFontTx/>
              <a:buNone/>
            </a:pPr>
            <a:r>
              <a:rPr lang="ru-RU" dirty="0" smtClean="0">
                <a:latin typeface="Times New Roman" pitchFamily="18" charset="0"/>
              </a:rPr>
              <a:t>Переходим к практически-технической части.</a:t>
            </a:r>
          </a:p>
          <a:p>
            <a:pPr>
              <a:buFontTx/>
              <a:buNone/>
            </a:pPr>
            <a:endParaRPr lang="ru-RU"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p>
            <a:pPr>
              <a:buFont typeface="Times New Roman" pitchFamily="18" charset="0"/>
              <a:buNone/>
            </a:pPr>
            <a:fld id="{401176EB-EFA6-4E33-AB00-315469247AF3}" type="slidenum">
              <a:rPr lang="ru-RU" smtClean="0">
                <a:latin typeface="Times New Roman Cyr" pitchFamily="18" charset="0"/>
                <a:ea typeface="Arial Unicode MS"/>
                <a:cs typeface="Arial Unicode MS"/>
              </a:rPr>
              <a:pPr>
                <a:buFont typeface="Times New Roman" pitchFamily="18" charset="0"/>
                <a:buNone/>
              </a:pPr>
              <a:t>26</a:t>
            </a:fld>
            <a:endParaRPr lang="ru-RU" smtClean="0">
              <a:latin typeface="Times New Roman Cyr" pitchFamily="18" charset="0"/>
              <a:ea typeface="Arial Unicode MS"/>
              <a:cs typeface="Arial Unicode MS"/>
            </a:endParaRPr>
          </a:p>
        </p:txBody>
      </p:sp>
      <p:sp>
        <p:nvSpPr>
          <p:cNvPr id="5222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C996204-D0D4-416E-A524-EE998F78D699}"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ru-RU" sz="1200">
              <a:solidFill>
                <a:srgbClr val="000000"/>
              </a:solidFill>
              <a:latin typeface="Times New Roman Cyr" pitchFamily="18" charset="0"/>
            </a:endParaRPr>
          </a:p>
        </p:txBody>
      </p:sp>
      <p:sp>
        <p:nvSpPr>
          <p:cNvPr id="5222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906C2B1-F365-4F5B-B189-29E1E8017F6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ru-RU" sz="1200">
              <a:solidFill>
                <a:srgbClr val="000000"/>
              </a:solidFill>
              <a:latin typeface="Times New Roman Cyr" pitchFamily="18" charset="0"/>
            </a:endParaRPr>
          </a:p>
        </p:txBody>
      </p:sp>
      <p:sp>
        <p:nvSpPr>
          <p:cNvPr id="5222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1B3E922-AFD4-42D9-B99A-6D4C3B3E59C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ru-RU" sz="1200">
              <a:solidFill>
                <a:srgbClr val="000000"/>
              </a:solidFill>
              <a:latin typeface="Times New Roman Cyr" pitchFamily="18" charset="0"/>
            </a:endParaRPr>
          </a:p>
        </p:txBody>
      </p:sp>
      <p:sp>
        <p:nvSpPr>
          <p:cNvPr id="5223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5223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Еще немного теории. </a:t>
            </a:r>
          </a:p>
          <a:p>
            <a:pPr>
              <a:buFontTx/>
              <a:buNone/>
            </a:pPr>
            <a:r>
              <a:rPr lang="ru-RU" smtClean="0">
                <a:latin typeface="Times New Roman" pitchFamily="18" charset="0"/>
              </a:rPr>
              <a:t>Напомню основные «академические» этапы продаж. В дальнейшей презентации будем, как настоящие приверженцы классической школы, пользоваться именно ими. </a:t>
            </a:r>
          </a:p>
          <a:p>
            <a:pPr>
              <a:buFontTx/>
              <a:buNone/>
            </a:pPr>
            <a:endParaRPr lang="ru-RU" smtClean="0">
              <a:latin typeface="Times New Roman" pitchFamily="18" charset="0"/>
            </a:endParaRPr>
          </a:p>
          <a:p>
            <a:pPr>
              <a:buFontTx/>
              <a:buNone/>
            </a:pPr>
            <a:r>
              <a:rPr lang="ru-RU" smtClean="0">
                <a:latin typeface="Times New Roman" pitchFamily="18" charset="0"/>
              </a:rPr>
              <a:t>Итак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p:spPr>
        <p:txBody>
          <a:bodyPr/>
          <a:lstStyle/>
          <a:p>
            <a:pPr>
              <a:buFont typeface="Times New Roman" pitchFamily="18" charset="0"/>
              <a:buNone/>
            </a:pPr>
            <a:fld id="{7F9D6434-F2A5-4BA2-9283-67C7B6532E7E}" type="slidenum">
              <a:rPr lang="ru-RU" smtClean="0">
                <a:latin typeface="Times New Roman Cyr" pitchFamily="18" charset="0"/>
                <a:ea typeface="Arial Unicode MS"/>
                <a:cs typeface="Arial Unicode MS"/>
              </a:rPr>
              <a:pPr>
                <a:buFont typeface="Times New Roman" pitchFamily="18" charset="0"/>
                <a:buNone/>
              </a:pPr>
              <a:t>27</a:t>
            </a:fld>
            <a:endParaRPr lang="ru-RU" smtClean="0">
              <a:latin typeface="Times New Roman Cyr" pitchFamily="18" charset="0"/>
              <a:ea typeface="Arial Unicode MS"/>
              <a:cs typeface="Arial Unicode MS"/>
            </a:endParaRPr>
          </a:p>
        </p:txBody>
      </p:sp>
      <p:sp>
        <p:nvSpPr>
          <p:cNvPr id="5427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D0B03E0-A0C7-47CE-8700-DE26DB1BCCA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ru-RU" sz="1200">
              <a:solidFill>
                <a:srgbClr val="000000"/>
              </a:solidFill>
              <a:latin typeface="Times New Roman Cyr" pitchFamily="18" charset="0"/>
            </a:endParaRPr>
          </a:p>
        </p:txBody>
      </p:sp>
      <p:sp>
        <p:nvSpPr>
          <p:cNvPr id="5427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F93CE73-3680-475F-A4F8-55B843053EA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ru-RU" sz="1200">
              <a:solidFill>
                <a:srgbClr val="000000"/>
              </a:solidFill>
              <a:latin typeface="Times New Roman Cyr" pitchFamily="18" charset="0"/>
            </a:endParaRPr>
          </a:p>
        </p:txBody>
      </p:sp>
      <p:sp>
        <p:nvSpPr>
          <p:cNvPr id="5427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E80735-3D2F-47DA-B8B8-7A649B09313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ru-RU" sz="1200">
              <a:solidFill>
                <a:srgbClr val="000000"/>
              </a:solidFill>
              <a:latin typeface="Times New Roman Cyr" pitchFamily="18" charset="0"/>
            </a:endParaRPr>
          </a:p>
        </p:txBody>
      </p:sp>
      <p:sp>
        <p:nvSpPr>
          <p:cNvPr id="5427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54279" name="Rectangle 5"/>
          <p:cNvSpPr>
            <a:spLocks noGrp="1" noChangeArrowheads="1"/>
          </p:cNvSpPr>
          <p:nvPr>
            <p:ph type="body"/>
          </p:nvPr>
        </p:nvSpPr>
        <p:spPr>
          <a:xfrm>
            <a:off x="914400" y="4724400"/>
            <a:ext cx="4868863" cy="4413250"/>
          </a:xfrm>
          <a:noFill/>
          <a:ln/>
        </p:spPr>
        <p:txBody>
          <a:bodyPr wrap="none" anchor="ctr"/>
          <a:lstStyle/>
          <a:p>
            <a:pPr>
              <a:buFontTx/>
              <a:buNone/>
            </a:pPr>
            <a:endParaRPr lang="ru-RU"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p:spPr>
        <p:txBody>
          <a:bodyPr/>
          <a:lstStyle/>
          <a:p>
            <a:pPr>
              <a:buFont typeface="Times New Roman" pitchFamily="18" charset="0"/>
              <a:buNone/>
            </a:pPr>
            <a:fld id="{07FFAE01-5055-4A7A-B69D-3EED087268DB}" type="slidenum">
              <a:rPr lang="ru-RU" smtClean="0">
                <a:latin typeface="Times New Roman Cyr" pitchFamily="18" charset="0"/>
                <a:ea typeface="Arial Unicode MS"/>
                <a:cs typeface="Arial Unicode MS"/>
              </a:rPr>
              <a:pPr>
                <a:buFont typeface="Times New Roman" pitchFamily="18" charset="0"/>
                <a:buNone/>
              </a:pPr>
              <a:t>28</a:t>
            </a:fld>
            <a:endParaRPr lang="ru-RU" smtClean="0">
              <a:latin typeface="Times New Roman Cyr" pitchFamily="18" charset="0"/>
              <a:ea typeface="Arial Unicode MS"/>
              <a:cs typeface="Arial Unicode MS"/>
            </a:endParaRPr>
          </a:p>
        </p:txBody>
      </p:sp>
      <p:sp>
        <p:nvSpPr>
          <p:cNvPr id="5632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3F31A1-2401-454A-B36B-936FE6E79E9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ru-RU" sz="1200">
              <a:solidFill>
                <a:srgbClr val="000000"/>
              </a:solidFill>
              <a:latin typeface="Times New Roman Cyr" pitchFamily="18" charset="0"/>
            </a:endParaRPr>
          </a:p>
        </p:txBody>
      </p:sp>
      <p:sp>
        <p:nvSpPr>
          <p:cNvPr id="5632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436FE09-BE13-4ADA-8370-224734DE719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ru-RU" sz="1200">
              <a:solidFill>
                <a:srgbClr val="000000"/>
              </a:solidFill>
              <a:latin typeface="Times New Roman Cyr" pitchFamily="18" charset="0"/>
            </a:endParaRPr>
          </a:p>
        </p:txBody>
      </p:sp>
      <p:sp>
        <p:nvSpPr>
          <p:cNvPr id="5632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69EDCD-C0F1-4736-9A8E-44A8A07F3D3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ru-RU" sz="1200">
              <a:solidFill>
                <a:srgbClr val="000000"/>
              </a:solidFill>
              <a:latin typeface="Times New Roman Cyr" pitchFamily="18" charset="0"/>
            </a:endParaRPr>
          </a:p>
        </p:txBody>
      </p:sp>
      <p:sp>
        <p:nvSpPr>
          <p:cNvPr id="5632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56327"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После получения от клиента согласия уделить время, сервис-инженер переходит к этапу «выявление потребностей». </a:t>
            </a:r>
          </a:p>
          <a:p>
            <a:pPr>
              <a:buFontTx/>
              <a:buNone/>
            </a:pPr>
            <a:r>
              <a:rPr lang="ru-RU" smtClean="0">
                <a:latin typeface="Times New Roman" pitchFamily="18" charset="0"/>
              </a:rPr>
              <a:t>Для актуализации потребностей клиента в договоре информационно-технологического сопровождения в нашей компании используется технология СПИН.  </a:t>
            </a:r>
          </a:p>
          <a:p>
            <a:pPr>
              <a:buFontTx/>
              <a:buNone/>
            </a:pPr>
            <a:endParaRPr lang="ru-RU"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p:spPr>
        <p:txBody>
          <a:bodyPr/>
          <a:lstStyle/>
          <a:p>
            <a:pPr>
              <a:buFont typeface="Times New Roman" pitchFamily="18" charset="0"/>
              <a:buNone/>
            </a:pPr>
            <a:fld id="{9DF9C3DA-4A2C-4AF9-84F5-4A731A005126}" type="slidenum">
              <a:rPr lang="ru-RU" smtClean="0">
                <a:latin typeface="Times New Roman Cyr" pitchFamily="18" charset="0"/>
                <a:ea typeface="Arial Unicode MS"/>
                <a:cs typeface="Arial Unicode MS"/>
              </a:rPr>
              <a:pPr>
                <a:buFont typeface="Times New Roman" pitchFamily="18" charset="0"/>
                <a:buNone/>
              </a:pPr>
              <a:t>29</a:t>
            </a:fld>
            <a:endParaRPr lang="ru-RU" smtClean="0">
              <a:latin typeface="Times New Roman Cyr" pitchFamily="18" charset="0"/>
              <a:ea typeface="Arial Unicode MS"/>
              <a:cs typeface="Arial Unicode MS"/>
            </a:endParaRPr>
          </a:p>
        </p:txBody>
      </p:sp>
      <p:sp>
        <p:nvSpPr>
          <p:cNvPr id="5837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470F98-3F4C-46A1-AFD0-0A3EB93CF5D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ru-RU" sz="1200">
              <a:solidFill>
                <a:srgbClr val="000000"/>
              </a:solidFill>
              <a:latin typeface="Times New Roman Cyr" pitchFamily="18" charset="0"/>
            </a:endParaRPr>
          </a:p>
        </p:txBody>
      </p:sp>
      <p:sp>
        <p:nvSpPr>
          <p:cNvPr id="5837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B1938C6-D01F-4B5E-838E-D0AE4B20877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ru-RU" sz="1200">
              <a:solidFill>
                <a:srgbClr val="000000"/>
              </a:solidFill>
              <a:latin typeface="Times New Roman Cyr" pitchFamily="18" charset="0"/>
            </a:endParaRPr>
          </a:p>
        </p:txBody>
      </p:sp>
      <p:sp>
        <p:nvSpPr>
          <p:cNvPr id="5837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DF95E1D-135C-4AB3-B19D-5FAEEF0BAE2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ru-RU" sz="1200">
              <a:solidFill>
                <a:srgbClr val="000000"/>
              </a:solidFill>
              <a:latin typeface="Times New Roman Cyr" pitchFamily="18" charset="0"/>
            </a:endParaRPr>
          </a:p>
        </p:txBody>
      </p:sp>
      <p:sp>
        <p:nvSpPr>
          <p:cNvPr id="5837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58375" name="Rectangle 5"/>
          <p:cNvSpPr>
            <a:spLocks noGrp="1" noChangeArrowheads="1"/>
          </p:cNvSpPr>
          <p:nvPr>
            <p:ph type="body"/>
          </p:nvPr>
        </p:nvSpPr>
        <p:spPr>
          <a:xfrm>
            <a:off x="914400" y="4724400"/>
            <a:ext cx="4868863" cy="4413250"/>
          </a:xfrm>
          <a:noFill/>
          <a:ln/>
        </p:spPr>
        <p:txBody>
          <a:bodyPr wrap="none" anchor="ctr"/>
          <a:lstStyle/>
          <a:p>
            <a:pPr indent="449263" algn="just" defTabSz="914400">
              <a:spcBef>
                <a:spcPct val="0"/>
              </a:spcBef>
              <a:buClrTx/>
              <a:buSzTx/>
              <a:buFontTx/>
              <a:buNone/>
              <a:tabLst>
                <a:tab pos="457200" algn="l"/>
              </a:tabLst>
            </a:pPr>
            <a:r>
              <a:rPr lang="ru-RU" b="1" smtClean="0">
                <a:latin typeface="Arial" charset="0"/>
              </a:rPr>
              <a:t>Ситуационный вопрос задаётся с целью определения проблемной области в работе клиента, а также для того, чтобы выявить основные способы, которые клиент использует для решения проблем.</a:t>
            </a:r>
          </a:p>
          <a:p>
            <a:pPr indent="449263" algn="just" defTabSz="914400">
              <a:spcBef>
                <a:spcPct val="0"/>
              </a:spcBef>
              <a:buClrTx/>
              <a:buSzTx/>
              <a:buFontTx/>
              <a:buNone/>
              <a:tabLst>
                <a:tab pos="457200" algn="l"/>
              </a:tabLst>
            </a:pPr>
            <a:r>
              <a:rPr lang="ru-RU" b="1" smtClean="0">
                <a:latin typeface="Arial" charset="0"/>
              </a:rPr>
              <a:t>При этом ситуационный вопрос затрагивает только те области, в которых предлагаемый впоследствии продукт или услуга (в данном случае ИТС СТРОИТЕЛЬСТВО и ЖКХ) заведомо имеет конкурентные преимущества.</a:t>
            </a:r>
          </a:p>
          <a:p>
            <a:pPr indent="449263" algn="just" defTabSz="914400">
              <a:spcBef>
                <a:spcPct val="0"/>
              </a:spcBef>
              <a:buClrTx/>
              <a:buSzTx/>
              <a:buFontTx/>
              <a:buNone/>
              <a:tabLst>
                <a:tab pos="457200" algn="l"/>
              </a:tabLst>
            </a:pPr>
            <a:r>
              <a:rPr lang="ru-RU" b="1" smtClean="0">
                <a:latin typeface="Arial" charset="0"/>
              </a:rPr>
              <a:t>	</a:t>
            </a:r>
            <a:r>
              <a:rPr lang="ru-RU" smtClean="0">
                <a:latin typeface="Arial" charset="0"/>
              </a:rPr>
              <a:t>Получая от клиента ответ «Да» на такой вопрос мы также убеждаемся в том, что данный клиент входит в нашу целевую аудиторию (или же, что мы верно выбрали контактное лицо и не окажемся в ситуации проведения демонстрации незаинтересованному на нашем продукте человеку, например, офис-менеджеру или сотруднику склада).</a:t>
            </a:r>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2"/>
          <p:cNvSpPr>
            <a:spLocks noGrp="1" noChangeArrowheads="1"/>
          </p:cNvSpPr>
          <p:nvPr>
            <p:ph type="sldNum" sz="quarter"/>
          </p:nvPr>
        </p:nvSpPr>
        <p:spPr>
          <a:noFill/>
        </p:spPr>
        <p:txBody>
          <a:bodyPr/>
          <a:lstStyle/>
          <a:p>
            <a:pPr>
              <a:buFont typeface="Times New Roman" pitchFamily="18" charset="0"/>
              <a:buNone/>
            </a:pPr>
            <a:fld id="{0A3F0084-8C8E-40FC-88FD-DC8D4D05CFDA}" type="slidenum">
              <a:rPr lang="ru-RU" smtClean="0">
                <a:latin typeface="Times New Roman Cyr" pitchFamily="18" charset="0"/>
                <a:ea typeface="Arial Unicode MS"/>
                <a:cs typeface="Arial Unicode MS"/>
              </a:rPr>
              <a:pPr>
                <a:buFont typeface="Times New Roman" pitchFamily="18" charset="0"/>
                <a:buNone/>
              </a:pPr>
              <a:t>3</a:t>
            </a:fld>
            <a:endParaRPr lang="ru-RU" smtClean="0">
              <a:latin typeface="Times New Roman Cyr" pitchFamily="18" charset="0"/>
              <a:ea typeface="Arial Unicode MS"/>
              <a:cs typeface="Arial Unicode MS"/>
            </a:endParaRPr>
          </a:p>
        </p:txBody>
      </p:sp>
      <p:sp>
        <p:nvSpPr>
          <p:cNvPr id="1945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070F99-866E-4C10-B9B2-7F1F88B501CD}"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sz="1200">
              <a:solidFill>
                <a:srgbClr val="000000"/>
              </a:solidFill>
              <a:latin typeface="Times New Roman Cyr" pitchFamily="18" charset="0"/>
            </a:endParaRPr>
          </a:p>
        </p:txBody>
      </p:sp>
      <p:sp>
        <p:nvSpPr>
          <p:cNvPr id="1946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B5E9FA9-7A19-4299-93EA-7735A505A438}"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sz="1200">
              <a:solidFill>
                <a:srgbClr val="000000"/>
              </a:solidFill>
              <a:latin typeface="Times New Roman Cyr" pitchFamily="18" charset="0"/>
            </a:endParaRPr>
          </a:p>
        </p:txBody>
      </p:sp>
      <p:sp>
        <p:nvSpPr>
          <p:cNvPr id="1946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4E6D51-FF72-4A20-9725-05CCC492597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sz="1200">
              <a:solidFill>
                <a:srgbClr val="000000"/>
              </a:solidFill>
              <a:latin typeface="Times New Roman Cyr" pitchFamily="18" charset="0"/>
            </a:endParaRPr>
          </a:p>
        </p:txBody>
      </p:sp>
      <p:sp>
        <p:nvSpPr>
          <p:cNvPr id="1946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19463" name="Rectangle 5"/>
          <p:cNvSpPr>
            <a:spLocks noGrp="1" noChangeArrowheads="1"/>
          </p:cNvSpPr>
          <p:nvPr>
            <p:ph type="body"/>
          </p:nvPr>
        </p:nvSpPr>
        <p:spPr>
          <a:xfrm>
            <a:off x="914400" y="4724400"/>
            <a:ext cx="4868863" cy="4413250"/>
          </a:xfrm>
          <a:noFill/>
          <a:ln/>
        </p:spPr>
        <p:txBody>
          <a:bodyPr wrap="none" anchor="ctr"/>
          <a:lstStyle/>
          <a:p>
            <a:pPr>
              <a:buFontTx/>
              <a:buNone/>
            </a:pPr>
            <a:endParaRPr lang="ru-RU"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p:spPr>
        <p:txBody>
          <a:bodyPr/>
          <a:lstStyle/>
          <a:p>
            <a:pPr>
              <a:buFont typeface="Times New Roman" pitchFamily="18" charset="0"/>
              <a:buNone/>
            </a:pPr>
            <a:fld id="{1CBC29EF-ADBB-46C8-9FE1-3A6151149144}" type="slidenum">
              <a:rPr lang="ru-RU" smtClean="0">
                <a:latin typeface="Times New Roman Cyr" pitchFamily="18" charset="0"/>
                <a:ea typeface="Arial Unicode MS"/>
                <a:cs typeface="Arial Unicode MS"/>
              </a:rPr>
              <a:pPr>
                <a:buFont typeface="Times New Roman" pitchFamily="18" charset="0"/>
                <a:buNone/>
              </a:pPr>
              <a:t>30</a:t>
            </a:fld>
            <a:endParaRPr lang="ru-RU" smtClean="0">
              <a:latin typeface="Times New Roman Cyr" pitchFamily="18" charset="0"/>
              <a:ea typeface="Arial Unicode MS"/>
              <a:cs typeface="Arial Unicode MS"/>
            </a:endParaRPr>
          </a:p>
        </p:txBody>
      </p:sp>
      <p:sp>
        <p:nvSpPr>
          <p:cNvPr id="6041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80040C8-8A2D-4EB9-8C6F-3774858615B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ru-RU" sz="1200">
              <a:solidFill>
                <a:srgbClr val="000000"/>
              </a:solidFill>
              <a:latin typeface="Times New Roman Cyr" pitchFamily="18" charset="0"/>
            </a:endParaRPr>
          </a:p>
        </p:txBody>
      </p:sp>
      <p:sp>
        <p:nvSpPr>
          <p:cNvPr id="6042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B33DCD-44A8-4A31-B86A-BAE82D21E63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ru-RU" sz="1200">
              <a:solidFill>
                <a:srgbClr val="000000"/>
              </a:solidFill>
              <a:latin typeface="Times New Roman Cyr" pitchFamily="18" charset="0"/>
            </a:endParaRPr>
          </a:p>
        </p:txBody>
      </p:sp>
      <p:sp>
        <p:nvSpPr>
          <p:cNvPr id="6042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E6759D6-316C-4983-BC19-5DD66BEDDF44}"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ru-RU" sz="1200">
              <a:solidFill>
                <a:srgbClr val="000000"/>
              </a:solidFill>
              <a:latin typeface="Times New Roman Cyr" pitchFamily="18" charset="0"/>
            </a:endParaRPr>
          </a:p>
        </p:txBody>
      </p:sp>
      <p:sp>
        <p:nvSpPr>
          <p:cNvPr id="6042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60423" name="Rectangle 5"/>
          <p:cNvSpPr>
            <a:spLocks noGrp="1" noChangeArrowheads="1"/>
          </p:cNvSpPr>
          <p:nvPr>
            <p:ph type="body"/>
          </p:nvPr>
        </p:nvSpPr>
        <p:spPr>
          <a:xfrm>
            <a:off x="914400" y="4724400"/>
            <a:ext cx="4868863" cy="4413250"/>
          </a:xfrm>
          <a:noFill/>
          <a:ln/>
        </p:spPr>
        <p:txBody>
          <a:bodyPr wrap="none" anchor="ctr"/>
          <a:lstStyle/>
          <a:p>
            <a:pPr indent="449263" algn="just" defTabSz="914400">
              <a:spcBef>
                <a:spcPct val="0"/>
              </a:spcBef>
              <a:buClrTx/>
              <a:buSzTx/>
              <a:buFontTx/>
              <a:buNone/>
              <a:tabLst>
                <a:tab pos="457200" algn="l"/>
              </a:tabLst>
            </a:pPr>
            <a:r>
              <a:rPr lang="ru-RU" b="1" dirty="0" smtClean="0">
                <a:latin typeface="Times New Roman" pitchFamily="18" charset="0"/>
              </a:rPr>
              <a:t>П</a:t>
            </a:r>
            <a:r>
              <a:rPr lang="ru-RU" dirty="0" smtClean="0">
                <a:latin typeface="Times New Roman" pitchFamily="18" charset="0"/>
              </a:rPr>
              <a:t>роблемные вопросы. </a:t>
            </a:r>
          </a:p>
          <a:p>
            <a:pPr indent="449263" algn="just" defTabSz="914400">
              <a:spcBef>
                <a:spcPct val="0"/>
              </a:spcBef>
              <a:buClrTx/>
              <a:buSzTx/>
              <a:buFontTx/>
              <a:buNone/>
              <a:tabLst>
                <a:tab pos="457200" algn="l"/>
              </a:tabLst>
            </a:pPr>
            <a:r>
              <a:rPr lang="ru-RU" dirty="0" smtClean="0">
                <a:latin typeface="Times New Roman" pitchFamily="18" charset="0"/>
              </a:rPr>
              <a:t>Вопросы этого типа позволяют выявить проблемы клиента решением которых будет выступать наш продукт или услуга. Это очень важно потому что мы не сможем стать по-настоящему интересными для клиента, если наш продукт не является </a:t>
            </a:r>
            <a:r>
              <a:rPr lang="ru-RU" i="1" dirty="0" smtClean="0">
                <a:latin typeface="Times New Roman" pitchFamily="18" charset="0"/>
              </a:rPr>
              <a:t>удовлетворением потребности.</a:t>
            </a:r>
            <a:r>
              <a:rPr lang="ru-RU" dirty="0" smtClean="0">
                <a:latin typeface="Times New Roman" pitchFamily="18" charset="0"/>
              </a:rPr>
              <a:t> </a:t>
            </a:r>
          </a:p>
          <a:p>
            <a:pPr indent="449263" algn="just" defTabSz="914400">
              <a:spcBef>
                <a:spcPct val="0"/>
              </a:spcBef>
              <a:buClrTx/>
              <a:buSzTx/>
              <a:buFontTx/>
              <a:buNone/>
              <a:tabLst>
                <a:tab pos="457200" algn="l"/>
              </a:tabLst>
            </a:pPr>
            <a:r>
              <a:rPr lang="ru-RU" dirty="0" smtClean="0">
                <a:latin typeface="Times New Roman" pitchFamily="18" charset="0"/>
              </a:rPr>
              <a:t>Именно </a:t>
            </a:r>
            <a:r>
              <a:rPr lang="ru-RU" dirty="0" err="1" smtClean="0">
                <a:latin typeface="Times New Roman" pitchFamily="18" charset="0"/>
              </a:rPr>
              <a:t>проблемые</a:t>
            </a:r>
            <a:r>
              <a:rPr lang="ru-RU" dirty="0" smtClean="0">
                <a:latin typeface="Times New Roman" pitchFamily="18" charset="0"/>
              </a:rPr>
              <a:t> вопросы и позволяют нам обнаружить потенциальную неудовлетворенность клиента, место где может прятаться его потребность. </a:t>
            </a:r>
          </a:p>
          <a:p>
            <a:pPr indent="449263" algn="just" defTabSz="914400">
              <a:spcBef>
                <a:spcPct val="0"/>
              </a:spcBef>
              <a:buClrTx/>
              <a:buSzTx/>
              <a:buFontTx/>
              <a:buNone/>
              <a:tabLst>
                <a:tab pos="457200" algn="l"/>
              </a:tabLst>
            </a:pPr>
            <a:r>
              <a:rPr lang="ru-RU" dirty="0" smtClean="0">
                <a:latin typeface="Times New Roman" pitchFamily="18" charset="0"/>
              </a:rPr>
              <a:t>Также как и ситуационные эти вопросы имеют больше исследовательскую направленность и напрямую не влияют на клиента: мы просто ищем где может скрываться неудовлетворенная потребность и связанная с ней </a:t>
            </a:r>
            <a:r>
              <a:rPr lang="ru-RU" i="1" dirty="0" smtClean="0">
                <a:latin typeface="Times New Roman" pitchFamily="18" charset="0"/>
              </a:rPr>
              <a:t>проблема</a:t>
            </a:r>
            <a:r>
              <a:rPr lang="ru-RU" dirty="0" smtClean="0">
                <a:latin typeface="Times New Roman" pitchFamily="18" charset="0"/>
              </a:rPr>
              <a:t>. </a:t>
            </a:r>
          </a:p>
          <a:p>
            <a:pPr indent="449263" algn="just" defTabSz="914400">
              <a:spcBef>
                <a:spcPct val="0"/>
              </a:spcBef>
              <a:buClrTx/>
              <a:buSzTx/>
              <a:buFontTx/>
              <a:buNone/>
              <a:tabLst>
                <a:tab pos="457200" algn="l"/>
              </a:tabLst>
            </a:pPr>
            <a:r>
              <a:rPr lang="ru-RU" dirty="0" smtClean="0">
                <a:latin typeface="Times New Roman" pitchFamily="18" charset="0"/>
              </a:rPr>
              <a:t>Исследовав все потенциально возможные проблемные места клиента переходим к другой группе вопросов.</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p:spPr>
        <p:txBody>
          <a:bodyPr/>
          <a:lstStyle/>
          <a:p>
            <a:pPr>
              <a:buFont typeface="Times New Roman" pitchFamily="18" charset="0"/>
              <a:buNone/>
            </a:pPr>
            <a:fld id="{8BABC235-9C6F-4847-9573-AFA49FEA2B5B}" type="slidenum">
              <a:rPr lang="ru-RU" smtClean="0">
                <a:latin typeface="Times New Roman Cyr" pitchFamily="18" charset="0"/>
                <a:ea typeface="Arial Unicode MS"/>
                <a:cs typeface="Arial Unicode MS"/>
              </a:rPr>
              <a:pPr>
                <a:buFont typeface="Times New Roman" pitchFamily="18" charset="0"/>
                <a:buNone/>
              </a:pPr>
              <a:t>31</a:t>
            </a:fld>
            <a:endParaRPr lang="ru-RU" smtClean="0">
              <a:latin typeface="Times New Roman Cyr" pitchFamily="18" charset="0"/>
              <a:ea typeface="Arial Unicode MS"/>
              <a:cs typeface="Arial Unicode MS"/>
            </a:endParaRPr>
          </a:p>
        </p:txBody>
      </p:sp>
      <p:sp>
        <p:nvSpPr>
          <p:cNvPr id="6246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83F0261-A0F0-4873-9A17-AF8038D82D2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ru-RU" sz="1200">
              <a:solidFill>
                <a:srgbClr val="000000"/>
              </a:solidFill>
              <a:latin typeface="Times New Roman Cyr" pitchFamily="18" charset="0"/>
            </a:endParaRPr>
          </a:p>
        </p:txBody>
      </p:sp>
      <p:sp>
        <p:nvSpPr>
          <p:cNvPr id="6246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19E6873-0699-40F9-94AF-DBE0183D2BA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ru-RU" sz="1200">
              <a:solidFill>
                <a:srgbClr val="000000"/>
              </a:solidFill>
              <a:latin typeface="Times New Roman Cyr" pitchFamily="18" charset="0"/>
            </a:endParaRPr>
          </a:p>
        </p:txBody>
      </p:sp>
      <p:sp>
        <p:nvSpPr>
          <p:cNvPr id="6246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50AFBCA-7F68-41F1-9C69-7D45E0648A6F}"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ru-RU" sz="1200">
              <a:solidFill>
                <a:srgbClr val="000000"/>
              </a:solidFill>
              <a:latin typeface="Times New Roman Cyr" pitchFamily="18" charset="0"/>
            </a:endParaRPr>
          </a:p>
        </p:txBody>
      </p:sp>
      <p:sp>
        <p:nvSpPr>
          <p:cNvPr id="6247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62471" name="Rectangle 5"/>
          <p:cNvSpPr>
            <a:spLocks noGrp="1" noChangeArrowheads="1"/>
          </p:cNvSpPr>
          <p:nvPr>
            <p:ph type="body"/>
          </p:nvPr>
        </p:nvSpPr>
        <p:spPr>
          <a:xfrm>
            <a:off x="914400" y="4724400"/>
            <a:ext cx="4868863" cy="4413250"/>
          </a:xfrm>
          <a:noFill/>
          <a:ln/>
        </p:spPr>
        <p:txBody>
          <a:bodyPr wrap="none" anchor="ctr"/>
          <a:lstStyle/>
          <a:p>
            <a:pPr indent="449263" algn="just" defTabSz="914400">
              <a:spcBef>
                <a:spcPct val="0"/>
              </a:spcBef>
              <a:buClrTx/>
              <a:buSzTx/>
              <a:buFontTx/>
              <a:buNone/>
              <a:tabLst>
                <a:tab pos="457200" algn="l"/>
              </a:tabLst>
            </a:pPr>
            <a:r>
              <a:rPr lang="ru-RU" b="1" smtClean="0">
                <a:latin typeface="Times New Roman" pitchFamily="18" charset="0"/>
              </a:rPr>
              <a:t>И</a:t>
            </a:r>
            <a:r>
              <a:rPr lang="ru-RU" smtClean="0">
                <a:latin typeface="Times New Roman" pitchFamily="18" charset="0"/>
              </a:rPr>
              <a:t>звлекающие вопросы. </a:t>
            </a:r>
          </a:p>
          <a:p>
            <a:pPr indent="449263" algn="just" defTabSz="914400">
              <a:spcBef>
                <a:spcPct val="0"/>
              </a:spcBef>
              <a:buClrTx/>
              <a:buSzTx/>
              <a:buFontTx/>
              <a:buNone/>
              <a:tabLst>
                <a:tab pos="457200" algn="l"/>
              </a:tabLst>
            </a:pPr>
            <a:r>
              <a:rPr lang="ru-RU" smtClean="0">
                <a:latin typeface="Times New Roman" pitchFamily="18" charset="0"/>
              </a:rPr>
              <a:t>То, что мы отыскали потенциальную проблему у клиента и понимаем насколько ее решение полезно и важно для процветания его бизнеса еще ничего не означает. Для клиента часто совсем не очевидна значимость найденной вами проблемы. Он вполне может не замечать ее или даже пренебрегать ей считая ее малозначимой. Поэтому переходим к другой группе вопросов, цель которых не исследование и получение новой информации, а прямое влияние. </a:t>
            </a:r>
          </a:p>
          <a:p>
            <a:pPr indent="449263" algn="just" defTabSz="914400">
              <a:spcBef>
                <a:spcPct val="0"/>
              </a:spcBef>
              <a:buClrTx/>
              <a:buSzTx/>
              <a:buFontTx/>
              <a:buNone/>
              <a:tabLst>
                <a:tab pos="457200" algn="l"/>
              </a:tabLst>
            </a:pPr>
            <a:r>
              <a:rPr lang="ru-RU" smtClean="0">
                <a:latin typeface="Times New Roman" pitchFamily="18" charset="0"/>
              </a:rPr>
              <a:t>Извлекающие вопросы повышают ценность и актуальность найденной вами проблемы в глазах клиента. Суть этих вопросов часто состоит в драматизации последствий который непременно возникнут (или продолжат возникать), если клиент не будет решать проблему.</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p>
            <a:pPr>
              <a:buFont typeface="Times New Roman" pitchFamily="18" charset="0"/>
              <a:buNone/>
            </a:pPr>
            <a:fld id="{9E6EF51A-AA1A-411F-B5D4-B92A34656E92}" type="slidenum">
              <a:rPr lang="ru-RU" smtClean="0">
                <a:latin typeface="Times New Roman Cyr" pitchFamily="18" charset="0"/>
                <a:ea typeface="Arial Unicode MS"/>
                <a:cs typeface="Arial Unicode MS"/>
              </a:rPr>
              <a:pPr>
                <a:buFont typeface="Times New Roman" pitchFamily="18" charset="0"/>
                <a:buNone/>
              </a:pPr>
              <a:t>32</a:t>
            </a:fld>
            <a:endParaRPr lang="ru-RU" smtClean="0">
              <a:latin typeface="Times New Roman Cyr" pitchFamily="18" charset="0"/>
              <a:ea typeface="Arial Unicode MS"/>
              <a:cs typeface="Arial Unicode MS"/>
            </a:endParaRPr>
          </a:p>
        </p:txBody>
      </p:sp>
      <p:sp>
        <p:nvSpPr>
          <p:cNvPr id="6451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1ADC63D-F6EE-4955-B7C9-EF278B690D76}"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ru-RU" sz="1200">
              <a:solidFill>
                <a:srgbClr val="000000"/>
              </a:solidFill>
              <a:latin typeface="Times New Roman Cyr" pitchFamily="18" charset="0"/>
            </a:endParaRPr>
          </a:p>
        </p:txBody>
      </p:sp>
      <p:sp>
        <p:nvSpPr>
          <p:cNvPr id="6451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2928F22-EB95-417A-949A-E05A6404BD9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ru-RU" sz="1200">
              <a:solidFill>
                <a:srgbClr val="000000"/>
              </a:solidFill>
              <a:latin typeface="Times New Roman Cyr" pitchFamily="18" charset="0"/>
            </a:endParaRPr>
          </a:p>
        </p:txBody>
      </p:sp>
      <p:sp>
        <p:nvSpPr>
          <p:cNvPr id="6451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2E0B27-EDDF-47B9-B0F1-FAC9E241112C}"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ru-RU" sz="1200">
              <a:solidFill>
                <a:srgbClr val="000000"/>
              </a:solidFill>
              <a:latin typeface="Times New Roman Cyr" pitchFamily="18" charset="0"/>
            </a:endParaRPr>
          </a:p>
        </p:txBody>
      </p:sp>
      <p:sp>
        <p:nvSpPr>
          <p:cNvPr id="6451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64519" name="Rectangle 5"/>
          <p:cNvSpPr>
            <a:spLocks noGrp="1" noChangeArrowheads="1"/>
          </p:cNvSpPr>
          <p:nvPr>
            <p:ph type="body"/>
          </p:nvPr>
        </p:nvSpPr>
        <p:spPr>
          <a:xfrm>
            <a:off x="914400" y="4724400"/>
            <a:ext cx="4868863" cy="4413250"/>
          </a:xfrm>
          <a:noFill/>
          <a:ln/>
        </p:spPr>
        <p:txBody>
          <a:bodyPr wrap="none" anchor="ctr"/>
          <a:lstStyle/>
          <a:p>
            <a:pPr indent="449263" algn="just" defTabSz="914400">
              <a:spcBef>
                <a:spcPct val="0"/>
              </a:spcBef>
              <a:buClrTx/>
              <a:buSzTx/>
              <a:buFontTx/>
              <a:buNone/>
              <a:tabLst>
                <a:tab pos="457200" algn="l"/>
              </a:tabLst>
            </a:pPr>
            <a:endParaRPr lang="ru-RU"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33</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 typeface="Times New Roman" pitchFamily="16" charset="0"/>
              <a:buNone/>
              <a:defRPr/>
            </a:pPr>
            <a:r>
              <a:rPr lang="ru-RU" dirty="0" smtClean="0"/>
              <a:t>Направляющий вопрос задаётся с целью </a:t>
            </a:r>
            <a:r>
              <a:rPr lang="ru-RU" dirty="0" err="1" smtClean="0"/>
              <a:t>резюмирования</a:t>
            </a:r>
            <a:r>
              <a:rPr lang="ru-RU" dirty="0" smtClean="0"/>
              <a:t> всех умозаключений, осуществлявшихся на этапе выявления потребностей, и может быть как ориентированным на решение конкретной задачи клиента, так и охватывающим весь комплекс проблем, успешно решаемых информационной системой </a:t>
            </a:r>
            <a:r>
              <a:rPr lang="ru-RU" cap="all" dirty="0" smtClean="0"/>
              <a:t>ИТС СТРОИТЕЛЬСТВО И ЖКХ.</a:t>
            </a:r>
            <a:endParaRPr lang="ru-RU" b="1" cap="all" dirty="0" smtClean="0"/>
          </a:p>
          <a:p>
            <a:pPr>
              <a:buFont typeface="Times New Roman" pitchFamily="16" charset="0"/>
              <a:buNone/>
              <a:defRPr/>
            </a:pPr>
            <a:r>
              <a:rPr lang="ru-RU" cap="all" dirty="0" smtClean="0"/>
              <a:t> </a:t>
            </a:r>
            <a:endParaRPr lang="ru-RU" b="1" cap="all" dirty="0" smtClean="0"/>
          </a:p>
          <a:p>
            <a:pPr>
              <a:buFont typeface="Times New Roman" pitchFamily="16" charset="0"/>
              <a:buNone/>
              <a:defRPr/>
            </a:pPr>
            <a:r>
              <a:rPr lang="ru-RU" dirty="0" smtClean="0"/>
              <a:t>Получив от клиента положительный ответ на направляющий вопрос, мы можем переходить к основной части нашей демонстрации приёмов работы с информационной системой ИТС СТРОИТЕЛЬСТВО И ЖКХ. </a:t>
            </a:r>
          </a:p>
          <a:p>
            <a:pPr>
              <a:buFont typeface="Times New Roman" pitchFamily="16" charset="0"/>
              <a:buNone/>
              <a:defRPr/>
            </a:pPr>
            <a:endParaRPr lang="ru-R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34</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 typeface="Times New Roman" pitchFamily="16" charset="0"/>
              <a:buNone/>
              <a:defRPr/>
            </a:pPr>
            <a:r>
              <a:rPr lang="ru-RU" dirty="0" smtClean="0"/>
              <a:t>Далее рассмотрим приемы ближнего боя и научимся противостоять самому</a:t>
            </a:r>
            <a:r>
              <a:rPr lang="ru-RU" baseline="0" dirty="0" smtClean="0"/>
              <a:t> популярному возражению …. Следующий слайд -</a:t>
            </a:r>
            <a:r>
              <a:rPr lang="en-US" baseline="0" dirty="0" smtClean="0"/>
              <a:t>&gt;</a:t>
            </a:r>
            <a:endParaRPr lang="ru-RU"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35</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 typeface="Times New Roman" pitchFamily="16" charset="0"/>
              <a:buNone/>
              <a:defRPr/>
            </a:pPr>
            <a:endParaRPr lang="ru-RU"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36</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Clr>
                <a:srgbClr val="000000"/>
              </a:buClr>
              <a:buSzPct val="100000"/>
              <a:buFontTx/>
              <a:buChar char="-"/>
            </a:pPr>
            <a:r>
              <a:rPr lang="ru-RU" sz="1200" dirty="0" smtClean="0">
                <a:solidFill>
                  <a:srgbClr val="000000"/>
                </a:solidFill>
                <a:latin typeface="Arial" charset="0"/>
              </a:rPr>
              <a:t> А в сравнении с чем? </a:t>
            </a:r>
          </a:p>
          <a:p>
            <a:pPr>
              <a:buClr>
                <a:srgbClr val="000000"/>
              </a:buClr>
              <a:buSzPct val="100000"/>
              <a:buFontTx/>
              <a:buChar char="-"/>
            </a:pPr>
            <a:r>
              <a:rPr lang="ru-RU" sz="1200" dirty="0" smtClean="0">
                <a:solidFill>
                  <a:schemeClr val="accent6">
                    <a:lumMod val="60000"/>
                    <a:lumOff val="40000"/>
                  </a:schemeClr>
                </a:solidFill>
                <a:latin typeface="Arial" charset="0"/>
              </a:rPr>
              <a:t> ИТС ТЕХНО нам всегда хватало.</a:t>
            </a:r>
          </a:p>
          <a:p>
            <a:pPr>
              <a:buClr>
                <a:srgbClr val="000000"/>
              </a:buClr>
              <a:buSzPct val="100000"/>
              <a:buFontTx/>
              <a:buChar char="-"/>
            </a:pPr>
            <a:r>
              <a:rPr lang="ru-RU" sz="1200" dirty="0" smtClean="0">
                <a:solidFill>
                  <a:srgbClr val="000000"/>
                </a:solidFill>
                <a:latin typeface="Arial" charset="0"/>
              </a:rPr>
              <a:t> А сколько оно стоит? 10 440!  Давайте посчитаем разницу. Получается</a:t>
            </a:r>
            <a:r>
              <a:rPr lang="ru-RU" sz="1200" baseline="0" dirty="0" smtClean="0">
                <a:solidFill>
                  <a:srgbClr val="000000"/>
                </a:solidFill>
                <a:latin typeface="Arial" charset="0"/>
              </a:rPr>
              <a:t> 23 760. Делим на 12 – меньше 2000 руб. в месяц.</a:t>
            </a:r>
            <a:r>
              <a:rPr lang="ru-RU" sz="1200" baseline="0" dirty="0" smtClean="0">
                <a:solidFill>
                  <a:srgbClr val="000000"/>
                </a:solidFill>
                <a:latin typeface="Times New Roman" pitchFamily="16" charset="0"/>
              </a:rPr>
              <a:t> Т.е. мы сейчас с вами обсуждаем сумму всего в 4 раза меньшую, чем вы тратите в месяц на бумагу для принтера. </a:t>
            </a:r>
          </a:p>
          <a:p>
            <a:pPr>
              <a:buClr>
                <a:srgbClr val="000000"/>
              </a:buClr>
              <a:buSzPct val="100000"/>
              <a:buFontTx/>
              <a:buNone/>
            </a:pPr>
            <a:r>
              <a:rPr lang="ru-RU" sz="1200" baseline="0" dirty="0" smtClean="0">
                <a:solidFill>
                  <a:srgbClr val="000000"/>
                </a:solidFill>
                <a:latin typeface="Times New Roman" pitchFamily="16" charset="0"/>
              </a:rPr>
              <a:t>- Мы сами будем устанавливать обновления, зачем платить больше? </a:t>
            </a:r>
          </a:p>
          <a:p>
            <a:pPr>
              <a:buClr>
                <a:srgbClr val="000000"/>
              </a:buClr>
              <a:buSzPct val="100000"/>
              <a:buFontTx/>
              <a:buNone/>
            </a:pPr>
            <a:r>
              <a:rPr lang="ru-RU" sz="1200" baseline="0" dirty="0" smtClean="0">
                <a:solidFill>
                  <a:srgbClr val="000000"/>
                </a:solidFill>
                <a:latin typeface="Times New Roman" pitchFamily="16" charset="0"/>
              </a:rPr>
              <a:t>- 2000 руб. в месяц это цена ответственности за сохранность ваших данных. Либо вы ее берете на себя, самостоятельно ставя обновление, либо переносите на профессионалов.</a:t>
            </a:r>
            <a:endParaRPr lang="ru-RU" sz="1200" dirty="0" smtClean="0">
              <a:solidFill>
                <a:srgbClr val="000000"/>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37</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Font typeface="Times New Roman" pitchFamily="16" charset="0"/>
              <a:buNone/>
              <a:defRPr/>
            </a:pPr>
            <a:r>
              <a:rPr lang="ru-RU" dirty="0" smtClean="0"/>
              <a:t>Следующий излюбленный клиентами прием – «У нас уже есть К+, Гарант, Кодекс …», давайте научимся обезоруживать клиента и в этом случае.</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pPr>
              <a:buFont typeface="Times New Roman" pitchFamily="18" charset="0"/>
              <a:buNone/>
            </a:pPr>
            <a:fld id="{7C3CFD25-AD45-4133-BCA3-C90CEB79853A}" type="slidenum">
              <a:rPr lang="ru-RU" smtClean="0">
                <a:latin typeface="Times New Roman Cyr" pitchFamily="18" charset="0"/>
                <a:ea typeface="Arial Unicode MS"/>
                <a:cs typeface="Arial Unicode MS"/>
              </a:rPr>
              <a:pPr>
                <a:buFont typeface="Times New Roman" pitchFamily="18" charset="0"/>
                <a:buNone/>
              </a:pPr>
              <a:t>38</a:t>
            </a:fld>
            <a:endParaRPr lang="ru-RU" smtClean="0">
              <a:latin typeface="Times New Roman Cyr" pitchFamily="18" charset="0"/>
              <a:ea typeface="Arial Unicode MS"/>
              <a:cs typeface="Arial Unicode MS"/>
            </a:endParaRPr>
          </a:p>
        </p:txBody>
      </p:sp>
      <p:sp>
        <p:nvSpPr>
          <p:cNvPr id="6656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7820D1-54D4-4158-8911-B217D41C29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ru-RU" sz="1200">
              <a:solidFill>
                <a:srgbClr val="000000"/>
              </a:solidFill>
              <a:latin typeface="Times New Roman Cyr" pitchFamily="18" charset="0"/>
            </a:endParaRPr>
          </a:p>
        </p:txBody>
      </p:sp>
      <p:sp>
        <p:nvSpPr>
          <p:cNvPr id="6656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8ECE01-3D26-466E-9785-0558B76A70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ru-RU" sz="1200">
              <a:solidFill>
                <a:srgbClr val="000000"/>
              </a:solidFill>
              <a:latin typeface="Times New Roman Cyr" pitchFamily="18" charset="0"/>
            </a:endParaRPr>
          </a:p>
        </p:txBody>
      </p:sp>
      <p:sp>
        <p:nvSpPr>
          <p:cNvPr id="6656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F64B9C-1E74-43A9-9F0C-496662B4416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ru-RU" sz="1200">
              <a:solidFill>
                <a:srgbClr val="000000"/>
              </a:solidFill>
              <a:latin typeface="Times New Roman Cyr" pitchFamily="18" charset="0"/>
            </a:endParaRPr>
          </a:p>
        </p:txBody>
      </p:sp>
      <p:sp>
        <p:nvSpPr>
          <p:cNvPr id="6656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4103" name="Rectangle 5"/>
          <p:cNvSpPr>
            <a:spLocks noGrp="1" noChangeArrowheads="1"/>
          </p:cNvSpPr>
          <p:nvPr>
            <p:ph type="body"/>
          </p:nvPr>
        </p:nvSpPr>
        <p:spPr>
          <a:xfrm>
            <a:off x="914400" y="4724400"/>
            <a:ext cx="4868863" cy="4413250"/>
          </a:xfrm>
          <a:ln/>
        </p:spPr>
        <p:txBody>
          <a:bodyPr wrap="none" anchor="ctr"/>
          <a:lstStyle/>
          <a:p>
            <a:pPr>
              <a:buClr>
                <a:srgbClr val="000000"/>
              </a:buClr>
              <a:buSzPct val="100000"/>
              <a:buFontTx/>
              <a:buNone/>
            </a:pPr>
            <a:r>
              <a:rPr lang="ru-RU" sz="1200" dirty="0" smtClean="0">
                <a:solidFill>
                  <a:srgbClr val="000000"/>
                </a:solidFill>
                <a:latin typeface="Arial" charset="0"/>
              </a:rPr>
              <a:t>Главное</a:t>
            </a:r>
            <a:r>
              <a:rPr lang="ru-RU" sz="1200" baseline="0" dirty="0" smtClean="0">
                <a:solidFill>
                  <a:srgbClr val="000000"/>
                </a:solidFill>
                <a:latin typeface="Arial" charset="0"/>
              </a:rPr>
              <a:t> понятие, необходимое для разбора этой ситуации – «бантики», т.е. то, без чего можно прожить. Вот СПС это «бантики», без нее можно прожить, без договора ИТС нельзя! ИТС это необходимое условие обслуживания программ «1С», ИТС – необходимость.</a:t>
            </a:r>
          </a:p>
          <a:p>
            <a:pPr>
              <a:buClr>
                <a:srgbClr val="000000"/>
              </a:buClr>
              <a:buSzPct val="100000"/>
              <a:buFontTx/>
              <a:buNone/>
            </a:pPr>
            <a:endParaRPr lang="ru-RU" sz="1200" baseline="0" dirty="0" smtClean="0">
              <a:solidFill>
                <a:srgbClr val="000000"/>
              </a:solidFill>
              <a:latin typeface="Arial" charset="0"/>
            </a:endParaRPr>
          </a:p>
          <a:p>
            <a:pPr>
              <a:buClr>
                <a:srgbClr val="000000"/>
              </a:buClr>
              <a:buSzPct val="100000"/>
              <a:buFontTx/>
              <a:buNone/>
            </a:pPr>
            <a:r>
              <a:rPr lang="ru-RU" sz="1200" baseline="0" dirty="0" smtClean="0">
                <a:solidFill>
                  <a:srgbClr val="000000"/>
                </a:solidFill>
                <a:latin typeface="Arial" charset="0"/>
              </a:rPr>
              <a:t>Давайте посмотрим, сколько мы (клиент) платим за необходимость, а сколько за «бантики». Математика упрямая штука – СПС в разы дороже, но есть возможность существенной ( в 2-3 раза) экономии средств с приобретением дополнительных преимуществ:</a:t>
            </a:r>
          </a:p>
          <a:p>
            <a:pPr>
              <a:buClr>
                <a:srgbClr val="000000"/>
              </a:buClr>
              <a:buSzPct val="100000"/>
              <a:buFontTx/>
              <a:buNone/>
            </a:pPr>
            <a:endParaRPr lang="ru-RU" sz="1200" baseline="0" dirty="0" smtClean="0">
              <a:solidFill>
                <a:srgbClr val="000000"/>
              </a:solidFill>
              <a:latin typeface="Arial" charset="0"/>
            </a:endParaRPr>
          </a:p>
          <a:p>
            <a:pPr>
              <a:buClr>
                <a:srgbClr val="000000"/>
              </a:buClr>
              <a:buSzPct val="100000"/>
              <a:buFontTx/>
              <a:buChar char="-"/>
            </a:pPr>
            <a:r>
              <a:rPr lang="ru-RU" sz="1200" baseline="0" dirty="0" smtClean="0">
                <a:solidFill>
                  <a:srgbClr val="000000"/>
                </a:solidFill>
                <a:latin typeface="Arial" charset="0"/>
              </a:rPr>
              <a:t>Выезд специалиста</a:t>
            </a:r>
          </a:p>
          <a:p>
            <a:pPr>
              <a:buClr>
                <a:srgbClr val="000000"/>
              </a:buClr>
              <a:buSzPct val="100000"/>
              <a:buFontTx/>
              <a:buChar char="-"/>
            </a:pPr>
            <a:r>
              <a:rPr lang="ru-RU" sz="1200" baseline="0" dirty="0" smtClean="0">
                <a:solidFill>
                  <a:srgbClr val="000000"/>
                </a:solidFill>
                <a:latin typeface="Arial" charset="0"/>
              </a:rPr>
              <a:t>Аналитика</a:t>
            </a:r>
          </a:p>
          <a:p>
            <a:pPr>
              <a:buClr>
                <a:srgbClr val="000000"/>
              </a:buClr>
              <a:buSzPct val="100000"/>
              <a:buFontTx/>
              <a:buChar char="-"/>
            </a:pPr>
            <a:r>
              <a:rPr lang="ru-RU" sz="1200" baseline="0" dirty="0" smtClean="0">
                <a:solidFill>
                  <a:srgbClr val="000000"/>
                </a:solidFill>
                <a:latin typeface="Arial" charset="0"/>
              </a:rPr>
              <a:t>1С-Отчетность </a:t>
            </a:r>
            <a:endParaRPr lang="ru-RU" sz="1200" dirty="0" smtClean="0">
              <a:solidFill>
                <a:srgbClr val="000000"/>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2"/>
          <p:cNvSpPr>
            <a:spLocks noGrp="1" noChangeArrowheads="1"/>
          </p:cNvSpPr>
          <p:nvPr>
            <p:ph type="sldNum" sz="quarter"/>
          </p:nvPr>
        </p:nvSpPr>
        <p:spPr>
          <a:noFill/>
        </p:spPr>
        <p:txBody>
          <a:bodyPr/>
          <a:lstStyle/>
          <a:p>
            <a:pPr>
              <a:buFont typeface="Times New Roman" pitchFamily="18" charset="0"/>
              <a:buNone/>
            </a:pPr>
            <a:fld id="{2143B3C1-B085-4728-B191-4681139CA8CB}" type="slidenum">
              <a:rPr lang="ru-RU" smtClean="0">
                <a:latin typeface="Times New Roman Cyr" pitchFamily="18" charset="0"/>
                <a:ea typeface="Arial Unicode MS"/>
                <a:cs typeface="Arial Unicode MS"/>
              </a:rPr>
              <a:pPr>
                <a:buFont typeface="Times New Roman" pitchFamily="18" charset="0"/>
                <a:buNone/>
              </a:pPr>
              <a:t>39</a:t>
            </a:fld>
            <a:endParaRPr lang="ru-RU" smtClean="0">
              <a:latin typeface="Times New Roman Cyr" pitchFamily="18" charset="0"/>
              <a:ea typeface="Arial Unicode MS"/>
              <a:cs typeface="Arial Unicode MS"/>
            </a:endParaRPr>
          </a:p>
        </p:txBody>
      </p:sp>
      <p:sp>
        <p:nvSpPr>
          <p:cNvPr id="6861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8EEAF0D-C827-4F34-BAA1-E2934910B0E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ru-RU" sz="1200">
              <a:solidFill>
                <a:srgbClr val="000000"/>
              </a:solidFill>
              <a:latin typeface="Times New Roman Cyr" pitchFamily="18" charset="0"/>
            </a:endParaRPr>
          </a:p>
        </p:txBody>
      </p:sp>
      <p:sp>
        <p:nvSpPr>
          <p:cNvPr id="6861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5FB0A3-5EFD-432A-836D-C2AFFE4D016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ru-RU" sz="1200">
              <a:solidFill>
                <a:srgbClr val="000000"/>
              </a:solidFill>
              <a:latin typeface="Times New Roman Cyr" pitchFamily="18" charset="0"/>
            </a:endParaRPr>
          </a:p>
        </p:txBody>
      </p:sp>
      <p:sp>
        <p:nvSpPr>
          <p:cNvPr id="6861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9CF10BC-9452-46DC-A742-5DD9C6D33BA8}"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ru-RU" sz="1200">
              <a:solidFill>
                <a:srgbClr val="000000"/>
              </a:solidFill>
              <a:latin typeface="Times New Roman Cyr" pitchFamily="18" charset="0"/>
            </a:endParaRPr>
          </a:p>
        </p:txBody>
      </p:sp>
      <p:sp>
        <p:nvSpPr>
          <p:cNvPr id="6861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68615" name="Rectangle 5"/>
          <p:cNvSpPr>
            <a:spLocks noGrp="1" noChangeArrowheads="1"/>
          </p:cNvSpPr>
          <p:nvPr>
            <p:ph type="body"/>
          </p:nvPr>
        </p:nvSpPr>
        <p:spPr>
          <a:xfrm>
            <a:off x="914400" y="4724400"/>
            <a:ext cx="4868863" cy="4413250"/>
          </a:xfrm>
          <a:noFill/>
          <a:ln/>
        </p:spPr>
        <p:txBody>
          <a:bodyPr wrap="none" anchor="ctr"/>
          <a:lstStyle/>
          <a:p>
            <a:r>
              <a:rPr lang="ru-RU" smtClean="0">
                <a:latin typeface="Times New Roman" pitchFamily="18" charset="0"/>
              </a:rPr>
              <a:t>После установления контакта и актуализации потребностей мы переходим непосредственно к содержательной части демонстрации. </a:t>
            </a:r>
          </a:p>
          <a:p>
            <a:r>
              <a:rPr lang="ru-RU" smtClean="0">
                <a:latin typeface="Times New Roman" pitchFamily="18" charset="0"/>
              </a:rPr>
              <a:t>Далее приводится сценарий демонстрации информационной системы ИТС СТРОИТЕЛЬСТВО и ЖКХ по заданной структуре </a:t>
            </a:r>
            <a:r>
              <a:rPr lang="ru-RU" b="1" smtClean="0">
                <a:latin typeface="Times New Roman" pitchFamily="18" charset="0"/>
              </a:rPr>
              <a:t>с заранее подготовленными</a:t>
            </a:r>
            <a:r>
              <a:rPr lang="ru-RU" smtClean="0">
                <a:latin typeface="Times New Roman" pitchFamily="18" charset="0"/>
              </a:rPr>
              <a:t> примерами.</a:t>
            </a:r>
          </a:p>
          <a:p>
            <a:pPr>
              <a:buFontTx/>
              <a:buNone/>
            </a:pPr>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2"/>
          <p:cNvSpPr>
            <a:spLocks noGrp="1" noChangeArrowheads="1"/>
          </p:cNvSpPr>
          <p:nvPr>
            <p:ph type="sldNum" sz="quarter"/>
          </p:nvPr>
        </p:nvSpPr>
        <p:spPr>
          <a:noFill/>
        </p:spPr>
        <p:txBody>
          <a:bodyPr/>
          <a:lstStyle/>
          <a:p>
            <a:pPr>
              <a:buFont typeface="Times New Roman" pitchFamily="18" charset="0"/>
              <a:buNone/>
            </a:pPr>
            <a:fld id="{1ED036D6-D3AE-4BB6-81E2-94877936FA34}" type="slidenum">
              <a:rPr lang="ru-RU" smtClean="0">
                <a:latin typeface="Times New Roman Cyr" pitchFamily="18" charset="0"/>
                <a:ea typeface="Arial Unicode MS"/>
                <a:cs typeface="Arial Unicode MS"/>
              </a:rPr>
              <a:pPr>
                <a:buFont typeface="Times New Roman" pitchFamily="18" charset="0"/>
                <a:buNone/>
              </a:pPr>
              <a:t>4</a:t>
            </a:fld>
            <a:endParaRPr lang="ru-RU" smtClean="0">
              <a:latin typeface="Times New Roman Cyr" pitchFamily="18" charset="0"/>
              <a:ea typeface="Arial Unicode MS"/>
              <a:cs typeface="Arial Unicode MS"/>
            </a:endParaRPr>
          </a:p>
        </p:txBody>
      </p:sp>
      <p:sp>
        <p:nvSpPr>
          <p:cNvPr id="2150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EF22A3-DC9D-4F10-9A75-2376374DD1E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200">
              <a:solidFill>
                <a:srgbClr val="000000"/>
              </a:solidFill>
              <a:latin typeface="Times New Roman Cyr" pitchFamily="18" charset="0"/>
            </a:endParaRPr>
          </a:p>
        </p:txBody>
      </p:sp>
      <p:sp>
        <p:nvSpPr>
          <p:cNvPr id="2150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E3F8384-D8B6-4607-9B03-DE2FC1EA5E0C}"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200">
              <a:solidFill>
                <a:srgbClr val="000000"/>
              </a:solidFill>
              <a:latin typeface="Times New Roman Cyr" pitchFamily="18" charset="0"/>
            </a:endParaRPr>
          </a:p>
        </p:txBody>
      </p:sp>
      <p:sp>
        <p:nvSpPr>
          <p:cNvPr id="2150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D336F8E-5562-4217-A22C-A3CF57E4BCF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200">
              <a:solidFill>
                <a:srgbClr val="000000"/>
              </a:solidFill>
              <a:latin typeface="Times New Roman Cyr" pitchFamily="18" charset="0"/>
            </a:endParaRPr>
          </a:p>
        </p:txBody>
      </p:sp>
      <p:sp>
        <p:nvSpPr>
          <p:cNvPr id="2151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1511"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p:spPr>
        <p:txBody>
          <a:bodyPr/>
          <a:lstStyle/>
          <a:p>
            <a:pPr>
              <a:buFont typeface="Times New Roman" pitchFamily="18" charset="0"/>
              <a:buNone/>
            </a:pPr>
            <a:fld id="{AB71516B-0D92-4EE5-8F6E-F1C26B0CDF92}" type="slidenum">
              <a:rPr lang="ru-RU" smtClean="0">
                <a:latin typeface="Times New Roman Cyr" pitchFamily="18" charset="0"/>
                <a:ea typeface="Arial Unicode MS"/>
                <a:cs typeface="Arial Unicode MS"/>
              </a:rPr>
              <a:pPr>
                <a:buFont typeface="Times New Roman" pitchFamily="18" charset="0"/>
                <a:buNone/>
              </a:pPr>
              <a:t>40</a:t>
            </a:fld>
            <a:endParaRPr lang="ru-RU" smtClean="0">
              <a:latin typeface="Times New Roman Cyr" pitchFamily="18" charset="0"/>
              <a:ea typeface="Arial Unicode MS"/>
              <a:cs typeface="Arial Unicode MS"/>
            </a:endParaRPr>
          </a:p>
        </p:txBody>
      </p:sp>
      <p:sp>
        <p:nvSpPr>
          <p:cNvPr id="7065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AF9CF74-1E3C-4454-B4A4-7A46E595BC7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ru-RU" sz="1200">
              <a:solidFill>
                <a:srgbClr val="000000"/>
              </a:solidFill>
              <a:latin typeface="Times New Roman Cyr" pitchFamily="18" charset="0"/>
            </a:endParaRPr>
          </a:p>
        </p:txBody>
      </p:sp>
      <p:sp>
        <p:nvSpPr>
          <p:cNvPr id="7066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5F294B-C070-4D9A-8898-07BE981C592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ru-RU" sz="1200">
              <a:solidFill>
                <a:srgbClr val="000000"/>
              </a:solidFill>
              <a:latin typeface="Times New Roman Cyr" pitchFamily="18" charset="0"/>
            </a:endParaRPr>
          </a:p>
        </p:txBody>
      </p:sp>
      <p:sp>
        <p:nvSpPr>
          <p:cNvPr id="7066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D20B33E-3924-4BD1-8D44-502F303939D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ru-RU" sz="1200">
              <a:solidFill>
                <a:srgbClr val="000000"/>
              </a:solidFill>
              <a:latin typeface="Times New Roman Cyr" pitchFamily="18" charset="0"/>
            </a:endParaRPr>
          </a:p>
        </p:txBody>
      </p:sp>
      <p:sp>
        <p:nvSpPr>
          <p:cNvPr id="7066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70663" name="Rectangle 5"/>
          <p:cNvSpPr>
            <a:spLocks noGrp="1" noChangeArrowheads="1"/>
          </p:cNvSpPr>
          <p:nvPr>
            <p:ph type="body"/>
          </p:nvPr>
        </p:nvSpPr>
        <p:spPr>
          <a:xfrm>
            <a:off x="914400" y="4724400"/>
            <a:ext cx="4868863" cy="4413250"/>
          </a:xfrm>
          <a:noFill/>
          <a:ln/>
        </p:spPr>
        <p:txBody>
          <a:bodyPr wrap="none" anchor="ctr"/>
          <a:lstStyle/>
          <a:p>
            <a:pPr>
              <a:buFontTx/>
              <a:buNone/>
            </a:pPr>
            <a:endParaRPr lang="ru-RU"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p>
            <a:pPr>
              <a:buFont typeface="Times New Roman" pitchFamily="18" charset="0"/>
              <a:buNone/>
            </a:pPr>
            <a:fld id="{8402EC91-9500-41F9-B991-50D7F2BFF0A3}" type="slidenum">
              <a:rPr lang="ru-RU" smtClean="0">
                <a:latin typeface="Times New Roman Cyr" pitchFamily="18" charset="0"/>
                <a:ea typeface="Arial Unicode MS"/>
                <a:cs typeface="Arial Unicode MS"/>
              </a:rPr>
              <a:pPr>
                <a:buFont typeface="Times New Roman" pitchFamily="18" charset="0"/>
                <a:buNone/>
              </a:pPr>
              <a:t>41</a:t>
            </a:fld>
            <a:endParaRPr lang="ru-RU" smtClean="0">
              <a:latin typeface="Times New Roman Cyr" pitchFamily="18" charset="0"/>
              <a:ea typeface="Arial Unicode MS"/>
              <a:cs typeface="Arial Unicode MS"/>
            </a:endParaRPr>
          </a:p>
        </p:txBody>
      </p:sp>
      <p:sp>
        <p:nvSpPr>
          <p:cNvPr id="7270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2907D9-A7FC-4FAC-892F-D23D3EA4603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ru-RU" sz="1200">
              <a:solidFill>
                <a:srgbClr val="000000"/>
              </a:solidFill>
              <a:latin typeface="Times New Roman Cyr" pitchFamily="18" charset="0"/>
            </a:endParaRPr>
          </a:p>
        </p:txBody>
      </p:sp>
      <p:sp>
        <p:nvSpPr>
          <p:cNvPr id="7270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A2C16C9-AEBE-4E91-89C6-843E9E969661}"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ru-RU" sz="1200">
              <a:solidFill>
                <a:srgbClr val="000000"/>
              </a:solidFill>
              <a:latin typeface="Times New Roman Cyr" pitchFamily="18" charset="0"/>
            </a:endParaRPr>
          </a:p>
        </p:txBody>
      </p:sp>
      <p:sp>
        <p:nvSpPr>
          <p:cNvPr id="7270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265A25-C743-417E-8865-B6B76998FE0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ru-RU" sz="1200">
              <a:solidFill>
                <a:srgbClr val="000000"/>
              </a:solidFill>
              <a:latin typeface="Times New Roman Cyr" pitchFamily="18" charset="0"/>
            </a:endParaRPr>
          </a:p>
        </p:txBody>
      </p:sp>
      <p:sp>
        <p:nvSpPr>
          <p:cNvPr id="7271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72711"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При переходе по любой из ссылок, например, «1С – Элит.  Стандарты в строительстве», мы попадаем на страницу, на которой перечислены новые материалы выпуска по интересующей нас теме.</a:t>
            </a:r>
          </a:p>
          <a:p>
            <a:pPr>
              <a:buFontTx/>
              <a:buNone/>
            </a:pPr>
            <a:endParaRPr lang="ru-RU" smtClean="0">
              <a:latin typeface="Times New Roman" pitchFamily="18" charset="0"/>
            </a:endParaRPr>
          </a:p>
          <a:p>
            <a:pPr>
              <a:buFontTx/>
              <a:buNone/>
            </a:pPr>
            <a:r>
              <a:rPr lang="ru-RU" smtClean="0">
                <a:latin typeface="Times New Roman" pitchFamily="18" charset="0"/>
              </a:rPr>
              <a:t>По нашим собственным наблюдениям на этом часто демонстрация и заканчивается… положительным решением клиента, но не будем уповать на удачу и продолжим.</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noTextEdit="1"/>
          </p:cNvSpPr>
          <p:nvPr>
            <p:ph type="sldImg"/>
          </p:nvPr>
        </p:nvSpPr>
        <p:spPr>
          <a:xfrm>
            <a:off x="915988" y="762000"/>
            <a:ext cx="4864100" cy="3648075"/>
          </a:xfrm>
          <a:ln/>
        </p:spPr>
      </p:sp>
      <p:sp>
        <p:nvSpPr>
          <p:cNvPr id="74754" name="Заметки 2"/>
          <p:cNvSpPr>
            <a:spLocks noGrp="1"/>
          </p:cNvSpPr>
          <p:nvPr>
            <p:ph type="body" idx="1"/>
          </p:nvPr>
        </p:nvSpPr>
        <p:spPr>
          <a:noFill/>
          <a:ln/>
        </p:spPr>
        <p:txBody>
          <a:bodyPr/>
          <a:lstStyle/>
          <a:p>
            <a:r>
              <a:rPr lang="ru-RU" smtClean="0">
                <a:latin typeface="Times New Roman" pitchFamily="18" charset="0"/>
              </a:rPr>
              <a:t>Более всего полезен, начинающим сметчикам, а так же сотрудникам других специальностей, временно или вынужденно выполняющих функции сметчика. Часто функции по проверке и даже составлению смет вменяют, мало чего понимающим в этом бухгалтерам. </a:t>
            </a:r>
          </a:p>
          <a:p>
            <a:endParaRPr lang="ru-RU" smtClean="0">
              <a:latin typeface="Times New Roman" pitchFamily="18" charset="0"/>
            </a:endParaRPr>
          </a:p>
          <a:p>
            <a:r>
              <a:rPr lang="ru-RU" smtClean="0">
                <a:latin typeface="Times New Roman" pitchFamily="18" charset="0"/>
              </a:rPr>
              <a:t>Справочник сметчика – в первую очередь самоучитель по сметному нормированию, при его подготовке мы ориентировались на методы подачи материала сервисом </a:t>
            </a:r>
            <a:r>
              <a:rPr lang="en-US" smtClean="0">
                <a:latin typeface="Times New Roman" pitchFamily="18" charset="0"/>
              </a:rPr>
              <a:t>Wikipedia</a:t>
            </a:r>
            <a:r>
              <a:rPr lang="ru-RU" smtClean="0">
                <a:latin typeface="Times New Roman" pitchFamily="18" charset="0"/>
              </a:rPr>
              <a:t>.</a:t>
            </a:r>
          </a:p>
        </p:txBody>
      </p:sp>
      <p:sp>
        <p:nvSpPr>
          <p:cNvPr id="74755" name="Номер слайда 3"/>
          <p:cNvSpPr>
            <a:spLocks noGrp="1"/>
          </p:cNvSpPr>
          <p:nvPr>
            <p:ph type="sldNum" sz="quarter"/>
          </p:nvPr>
        </p:nvSpPr>
        <p:spPr>
          <a:noFill/>
        </p:spPr>
        <p:txBody>
          <a:bodyPr/>
          <a:lstStyle/>
          <a:p>
            <a:pPr>
              <a:buFont typeface="Times New Roman" pitchFamily="18" charset="0"/>
              <a:buNone/>
            </a:pPr>
            <a:fld id="{D1CE62C0-73DF-4AF2-9D55-079CCD4B1440}" type="slidenum">
              <a:rPr lang="ru-RU" smtClean="0">
                <a:latin typeface="Times New Roman Cyr" pitchFamily="18" charset="0"/>
                <a:ea typeface="Arial Unicode MS"/>
                <a:cs typeface="Arial Unicode MS"/>
              </a:rPr>
              <a:pPr>
                <a:buFont typeface="Times New Roman" pitchFamily="18" charset="0"/>
                <a:buNone/>
              </a:pPr>
              <a:t>42</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раз слайда 1"/>
          <p:cNvSpPr>
            <a:spLocks noGrp="1" noRot="1" noChangeAspect="1" noTextEdit="1"/>
          </p:cNvSpPr>
          <p:nvPr>
            <p:ph type="sldImg"/>
          </p:nvPr>
        </p:nvSpPr>
        <p:spPr>
          <a:xfrm>
            <a:off x="915988" y="762000"/>
            <a:ext cx="4864100" cy="3648075"/>
          </a:xfrm>
          <a:ln/>
        </p:spPr>
      </p:sp>
      <p:sp>
        <p:nvSpPr>
          <p:cNvPr id="76802" name="Заметки 2"/>
          <p:cNvSpPr>
            <a:spLocks noGrp="1"/>
          </p:cNvSpPr>
          <p:nvPr>
            <p:ph type="body" idx="1"/>
          </p:nvPr>
        </p:nvSpPr>
        <p:spPr>
          <a:noFill/>
          <a:ln/>
        </p:spPr>
        <p:txBody>
          <a:bodyPr/>
          <a:lstStyle/>
          <a:p>
            <a:r>
              <a:rPr lang="ru-RU" smtClean="0">
                <a:latin typeface="Times New Roman" pitchFamily="18" charset="0"/>
              </a:rPr>
              <a:t>Данный раздел будет интереснее всего опытным специалистам. Он пригодится сметчикам, которым зачастую приходится обращаться за подобной помощью к исполнителям работ, прорабам и пр. А так же и непосредственно рабочим специалистам и организаторам работ.</a:t>
            </a:r>
          </a:p>
        </p:txBody>
      </p:sp>
      <p:sp>
        <p:nvSpPr>
          <p:cNvPr id="76803" name="Номер слайда 3"/>
          <p:cNvSpPr>
            <a:spLocks noGrp="1"/>
          </p:cNvSpPr>
          <p:nvPr>
            <p:ph type="sldNum" sz="quarter"/>
          </p:nvPr>
        </p:nvSpPr>
        <p:spPr>
          <a:noFill/>
        </p:spPr>
        <p:txBody>
          <a:bodyPr/>
          <a:lstStyle/>
          <a:p>
            <a:pPr>
              <a:buFont typeface="Times New Roman" pitchFamily="18" charset="0"/>
              <a:buNone/>
            </a:pPr>
            <a:fld id="{1FAE9CF0-6EE0-4DD9-ABE0-5CD932E97252}" type="slidenum">
              <a:rPr lang="ru-RU" smtClean="0">
                <a:latin typeface="Times New Roman Cyr" pitchFamily="18" charset="0"/>
                <a:ea typeface="Arial Unicode MS"/>
                <a:cs typeface="Arial Unicode MS"/>
              </a:rPr>
              <a:pPr>
                <a:buFont typeface="Times New Roman" pitchFamily="18" charset="0"/>
                <a:buNone/>
              </a:pPr>
              <a:t>43</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noTextEdit="1"/>
          </p:cNvSpPr>
          <p:nvPr>
            <p:ph type="sldImg"/>
          </p:nvPr>
        </p:nvSpPr>
        <p:spPr>
          <a:xfrm>
            <a:off x="915988" y="762000"/>
            <a:ext cx="4864100" cy="3648075"/>
          </a:xfrm>
          <a:ln/>
        </p:spPr>
      </p:sp>
      <p:sp>
        <p:nvSpPr>
          <p:cNvPr id="78850" name="Заметки 2"/>
          <p:cNvSpPr>
            <a:spLocks noGrp="1"/>
          </p:cNvSpPr>
          <p:nvPr>
            <p:ph type="body" idx="1"/>
          </p:nvPr>
        </p:nvSpPr>
        <p:spPr>
          <a:noFill/>
          <a:ln/>
        </p:spPr>
        <p:txBody>
          <a:bodyPr/>
          <a:lstStyle/>
          <a:p>
            <a:r>
              <a:rPr lang="ru-RU" smtClean="0">
                <a:latin typeface="Times New Roman" pitchFamily="18" charset="0"/>
              </a:rPr>
              <a:t>Раздел ЖКХ содержит в себе материалы начиная с руководств по организации управляющих компаний, выбора системы управления многоквартирным домом и пр.</a:t>
            </a:r>
          </a:p>
        </p:txBody>
      </p:sp>
      <p:sp>
        <p:nvSpPr>
          <p:cNvPr id="78851" name="Номер слайда 3"/>
          <p:cNvSpPr>
            <a:spLocks noGrp="1"/>
          </p:cNvSpPr>
          <p:nvPr>
            <p:ph type="sldNum" sz="quarter"/>
          </p:nvPr>
        </p:nvSpPr>
        <p:spPr>
          <a:noFill/>
        </p:spPr>
        <p:txBody>
          <a:bodyPr/>
          <a:lstStyle/>
          <a:p>
            <a:pPr>
              <a:buFont typeface="Times New Roman" pitchFamily="18" charset="0"/>
              <a:buNone/>
            </a:pPr>
            <a:fld id="{D1DD2F9F-4FF0-42B1-AA74-AF6E8EE26563}" type="slidenum">
              <a:rPr lang="ru-RU" smtClean="0">
                <a:latin typeface="Times New Roman Cyr" pitchFamily="18" charset="0"/>
                <a:ea typeface="Arial Unicode MS"/>
                <a:cs typeface="Arial Unicode MS"/>
              </a:rPr>
              <a:pPr>
                <a:buFont typeface="Times New Roman" pitchFamily="18" charset="0"/>
                <a:buNone/>
              </a:pPr>
              <a:t>44</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noTextEdit="1"/>
          </p:cNvSpPr>
          <p:nvPr>
            <p:ph type="sldImg"/>
          </p:nvPr>
        </p:nvSpPr>
        <p:spPr>
          <a:xfrm>
            <a:off x="915988" y="762000"/>
            <a:ext cx="4864100" cy="3648075"/>
          </a:xfrm>
          <a:ln/>
        </p:spPr>
      </p:sp>
      <p:sp>
        <p:nvSpPr>
          <p:cNvPr id="80898"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80899" name="Номер слайда 3"/>
          <p:cNvSpPr>
            <a:spLocks noGrp="1"/>
          </p:cNvSpPr>
          <p:nvPr>
            <p:ph type="sldNum" sz="quarter"/>
          </p:nvPr>
        </p:nvSpPr>
        <p:spPr>
          <a:noFill/>
        </p:spPr>
        <p:txBody>
          <a:bodyPr/>
          <a:lstStyle/>
          <a:p>
            <a:pPr>
              <a:buFont typeface="Times New Roman" pitchFamily="18" charset="0"/>
              <a:buNone/>
            </a:pPr>
            <a:fld id="{440EEA9D-30D5-4D11-A239-3B1A87F6AADC}" type="slidenum">
              <a:rPr lang="ru-RU" smtClean="0">
                <a:latin typeface="Times New Roman Cyr" pitchFamily="18" charset="0"/>
                <a:ea typeface="Arial Unicode MS"/>
                <a:cs typeface="Arial Unicode MS"/>
              </a:rPr>
              <a:pPr>
                <a:buFont typeface="Times New Roman" pitchFamily="18" charset="0"/>
                <a:buNone/>
              </a:pPr>
              <a:t>45</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Образ слайда 1"/>
          <p:cNvSpPr>
            <a:spLocks noGrp="1" noRot="1" noChangeAspect="1" noTextEdit="1"/>
          </p:cNvSpPr>
          <p:nvPr>
            <p:ph type="sldImg"/>
          </p:nvPr>
        </p:nvSpPr>
        <p:spPr>
          <a:xfrm>
            <a:off x="915988" y="762000"/>
            <a:ext cx="4864100" cy="3648075"/>
          </a:xfrm>
          <a:ln/>
        </p:spPr>
      </p:sp>
      <p:sp>
        <p:nvSpPr>
          <p:cNvPr id="92162" name="Заметки 2"/>
          <p:cNvSpPr>
            <a:spLocks noGrp="1"/>
          </p:cNvSpPr>
          <p:nvPr>
            <p:ph type="body" idx="1"/>
          </p:nvPr>
        </p:nvSpPr>
        <p:spPr>
          <a:noFill/>
          <a:ln/>
        </p:spPr>
        <p:txBody>
          <a:bodyPr/>
          <a:lstStyle/>
          <a:p>
            <a:r>
              <a:rPr lang="ru-RU" smtClean="0">
                <a:latin typeface="Times New Roman" pitchFamily="18" charset="0"/>
              </a:rPr>
              <a:t>Руководителю</a:t>
            </a:r>
          </a:p>
        </p:txBody>
      </p:sp>
      <p:sp>
        <p:nvSpPr>
          <p:cNvPr id="92163" name="Номер слайда 3"/>
          <p:cNvSpPr>
            <a:spLocks noGrp="1"/>
          </p:cNvSpPr>
          <p:nvPr>
            <p:ph type="sldNum" sz="quarter"/>
          </p:nvPr>
        </p:nvSpPr>
        <p:spPr>
          <a:noFill/>
        </p:spPr>
        <p:txBody>
          <a:bodyPr/>
          <a:lstStyle/>
          <a:p>
            <a:pPr>
              <a:buFont typeface="Times New Roman" pitchFamily="18" charset="0"/>
              <a:buNone/>
            </a:pPr>
            <a:fld id="{18C4ADDD-19D4-49EA-A433-5CD9A400B02A}" type="slidenum">
              <a:rPr lang="ru-RU" smtClean="0">
                <a:latin typeface="Times New Roman Cyr" pitchFamily="18" charset="0"/>
                <a:ea typeface="Arial Unicode MS"/>
                <a:cs typeface="Arial Unicode MS"/>
              </a:rPr>
              <a:pPr>
                <a:buFont typeface="Times New Roman" pitchFamily="18" charset="0"/>
                <a:buNone/>
              </a:pPr>
              <a:t>55</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Образ слайда 1"/>
          <p:cNvSpPr>
            <a:spLocks noGrp="1" noRot="1" noChangeAspect="1" noTextEdit="1"/>
          </p:cNvSpPr>
          <p:nvPr>
            <p:ph type="sldImg"/>
          </p:nvPr>
        </p:nvSpPr>
        <p:spPr>
          <a:xfrm>
            <a:off x="915988" y="762000"/>
            <a:ext cx="4864100" cy="3648075"/>
          </a:xfrm>
          <a:ln/>
        </p:spPr>
      </p:sp>
      <p:sp>
        <p:nvSpPr>
          <p:cNvPr id="94210" name="Заметки 2"/>
          <p:cNvSpPr>
            <a:spLocks noGrp="1"/>
          </p:cNvSpPr>
          <p:nvPr>
            <p:ph type="body" idx="1"/>
          </p:nvPr>
        </p:nvSpPr>
        <p:spPr>
          <a:noFill/>
          <a:ln/>
        </p:spPr>
        <p:txBody>
          <a:bodyPr/>
          <a:lstStyle/>
          <a:p>
            <a:r>
              <a:rPr lang="ru-RU" smtClean="0">
                <a:latin typeface="Times New Roman" pitchFamily="18" charset="0"/>
              </a:rPr>
              <a:t>Бухгалтеру</a:t>
            </a:r>
          </a:p>
        </p:txBody>
      </p:sp>
      <p:sp>
        <p:nvSpPr>
          <p:cNvPr id="94211" name="Номер слайда 3"/>
          <p:cNvSpPr>
            <a:spLocks noGrp="1"/>
          </p:cNvSpPr>
          <p:nvPr>
            <p:ph type="sldNum" sz="quarter"/>
          </p:nvPr>
        </p:nvSpPr>
        <p:spPr>
          <a:noFill/>
        </p:spPr>
        <p:txBody>
          <a:bodyPr/>
          <a:lstStyle/>
          <a:p>
            <a:pPr>
              <a:buFont typeface="Times New Roman" pitchFamily="18" charset="0"/>
              <a:buNone/>
            </a:pPr>
            <a:fld id="{AD903D90-0B53-4926-9812-79FE74FAE070}" type="slidenum">
              <a:rPr lang="ru-RU" smtClean="0">
                <a:latin typeface="Times New Roman Cyr" pitchFamily="18" charset="0"/>
                <a:ea typeface="Arial Unicode MS"/>
                <a:cs typeface="Arial Unicode MS"/>
              </a:rPr>
              <a:pPr>
                <a:buFont typeface="Times New Roman" pitchFamily="18" charset="0"/>
                <a:buNone/>
              </a:pPr>
              <a:t>56</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noTextEdit="1"/>
          </p:cNvSpPr>
          <p:nvPr>
            <p:ph type="sldImg"/>
          </p:nvPr>
        </p:nvSpPr>
        <p:spPr>
          <a:xfrm>
            <a:off x="915988" y="762000"/>
            <a:ext cx="4864100" cy="3648075"/>
          </a:xfrm>
          <a:ln/>
        </p:spPr>
      </p:sp>
      <p:sp>
        <p:nvSpPr>
          <p:cNvPr id="96258" name="Заметки 2"/>
          <p:cNvSpPr>
            <a:spLocks noGrp="1"/>
          </p:cNvSpPr>
          <p:nvPr>
            <p:ph type="body" idx="1"/>
          </p:nvPr>
        </p:nvSpPr>
        <p:spPr>
          <a:noFill/>
          <a:ln/>
        </p:spPr>
        <p:txBody>
          <a:bodyPr/>
          <a:lstStyle/>
          <a:p>
            <a:r>
              <a:rPr lang="ru-RU" smtClean="0">
                <a:latin typeface="Times New Roman" pitchFamily="18" charset="0"/>
              </a:rPr>
              <a:t>Юристу</a:t>
            </a:r>
          </a:p>
        </p:txBody>
      </p:sp>
      <p:sp>
        <p:nvSpPr>
          <p:cNvPr id="96259" name="Номер слайда 3"/>
          <p:cNvSpPr>
            <a:spLocks noGrp="1"/>
          </p:cNvSpPr>
          <p:nvPr>
            <p:ph type="sldNum" sz="quarter"/>
          </p:nvPr>
        </p:nvSpPr>
        <p:spPr>
          <a:noFill/>
        </p:spPr>
        <p:txBody>
          <a:bodyPr/>
          <a:lstStyle/>
          <a:p>
            <a:pPr>
              <a:buFont typeface="Times New Roman" pitchFamily="18" charset="0"/>
              <a:buNone/>
            </a:pPr>
            <a:fld id="{A8F641CE-63AD-4D01-AEF8-C40A8A3333B7}" type="slidenum">
              <a:rPr lang="ru-RU" smtClean="0">
                <a:latin typeface="Times New Roman Cyr" pitchFamily="18" charset="0"/>
                <a:ea typeface="Arial Unicode MS"/>
                <a:cs typeface="Arial Unicode MS"/>
              </a:rPr>
              <a:pPr>
                <a:buFont typeface="Times New Roman" pitchFamily="18" charset="0"/>
                <a:buNone/>
              </a:pPr>
              <a:t>57</a:t>
            </a:fld>
            <a:endParaRPr lang="ru-RU" smtClean="0">
              <a:latin typeface="Times New Roman Cyr" pitchFamily="18" charset="0"/>
              <a:ea typeface="Arial Unicode MS"/>
              <a:cs typeface="Arial Unicode M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62000"/>
            <a:ext cx="4864100" cy="364807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a:defRPr/>
            </a:pPr>
            <a:fld id="{567F0C1A-6E13-4F95-B4CF-4D102A52B6BC}" type="slidenum">
              <a:rPr lang="ru-RU" smtClean="0"/>
              <a:pPr>
                <a:defRPr/>
              </a:pPr>
              <a:t>63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2"/>
          <p:cNvSpPr>
            <a:spLocks noGrp="1" noChangeArrowheads="1"/>
          </p:cNvSpPr>
          <p:nvPr>
            <p:ph type="sldNum" sz="quarter"/>
          </p:nvPr>
        </p:nvSpPr>
        <p:spPr>
          <a:noFill/>
        </p:spPr>
        <p:txBody>
          <a:bodyPr/>
          <a:lstStyle/>
          <a:p>
            <a:pPr>
              <a:buFont typeface="Times New Roman" pitchFamily="18" charset="0"/>
              <a:buNone/>
            </a:pPr>
            <a:fld id="{D9242D23-A5AC-4437-BF44-5A349E7C4BCB}" type="slidenum">
              <a:rPr lang="ru-RU" smtClean="0">
                <a:latin typeface="Times New Roman Cyr" pitchFamily="18" charset="0"/>
                <a:ea typeface="Arial Unicode MS"/>
                <a:cs typeface="Arial Unicode MS"/>
              </a:rPr>
              <a:pPr>
                <a:buFont typeface="Times New Roman" pitchFamily="18" charset="0"/>
                <a:buNone/>
              </a:pPr>
              <a:t>5</a:t>
            </a:fld>
            <a:endParaRPr lang="ru-RU" smtClean="0">
              <a:latin typeface="Times New Roman Cyr" pitchFamily="18" charset="0"/>
              <a:ea typeface="Arial Unicode MS"/>
              <a:cs typeface="Arial Unicode MS"/>
            </a:endParaRPr>
          </a:p>
        </p:txBody>
      </p:sp>
      <p:sp>
        <p:nvSpPr>
          <p:cNvPr id="25603"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1130BD-2D2D-4983-8390-EEFF90EF2E1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sz="1200">
              <a:solidFill>
                <a:srgbClr val="000000"/>
              </a:solidFill>
              <a:latin typeface="Times New Roman Cyr" pitchFamily="18" charset="0"/>
            </a:endParaRPr>
          </a:p>
        </p:txBody>
      </p:sp>
      <p:sp>
        <p:nvSpPr>
          <p:cNvPr id="25604"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E205CCE-45C6-4748-8EE1-F0AE0E6B613A}"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sz="1200">
              <a:solidFill>
                <a:srgbClr val="000000"/>
              </a:solidFill>
              <a:latin typeface="Times New Roman Cyr" pitchFamily="18" charset="0"/>
            </a:endParaRPr>
          </a:p>
        </p:txBody>
      </p:sp>
      <p:sp>
        <p:nvSpPr>
          <p:cNvPr id="25605"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E0F2C6E-CFA5-480E-BA57-2DE5A89BFA1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sz="1200">
              <a:solidFill>
                <a:srgbClr val="000000"/>
              </a:solidFill>
              <a:latin typeface="Times New Roman Cyr" pitchFamily="18" charset="0"/>
            </a:endParaRPr>
          </a:p>
        </p:txBody>
      </p:sp>
      <p:sp>
        <p:nvSpPr>
          <p:cNvPr id="25606"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5607" name="Rectangle 5"/>
          <p:cNvSpPr>
            <a:spLocks noGrp="1" noChangeArrowheads="1"/>
          </p:cNvSpPr>
          <p:nvPr>
            <p:ph type="body"/>
          </p:nvPr>
        </p:nvSpPr>
        <p:spPr>
          <a:xfrm>
            <a:off x="914400" y="4724400"/>
            <a:ext cx="4868863" cy="4413250"/>
          </a:xfrm>
          <a:noFill/>
          <a:ln/>
        </p:spPr>
        <p:txBody>
          <a:bodyPr wrap="none" anchor="ctr"/>
          <a:lstStyle/>
          <a:p>
            <a:pPr>
              <a:buFontTx/>
              <a:buNone/>
            </a:pPr>
            <a:r>
              <a:rPr lang="ru-RU" smtClean="0">
                <a:latin typeface="Times New Roman" pitchFamily="18" charset="0"/>
              </a:rPr>
              <a:t>Во вторых, определимся со статусом ИТС СТРОИТЕЛЬСТВО и ЖКХ. </a:t>
            </a:r>
          </a:p>
          <a:p>
            <a:pPr>
              <a:buFontTx/>
              <a:buNone/>
            </a:pPr>
            <a:r>
              <a:rPr lang="ru-RU" smtClean="0">
                <a:latin typeface="Times New Roman" pitchFamily="18" charset="0"/>
              </a:rPr>
              <a:t>Есть заблуждение, вызванное наличием «своих ИТС» у некоторых разработчиков тиражных решений, что ИТС СТРОИТЕЛЬСТВО и ЖКХ это договор поддержки отраслевых решений в дополнение к «обычным» и обязательным ИТС ТЕХНО или ИТС ПРОФ. Это не так! ИТС СТРОИТЕЛЬСТВО и ЖКХ это такой же вид ИТС, как и ПРОФ и ТЕХНО, но имеющий более отраслевую направленность. </a:t>
            </a:r>
          </a:p>
          <a:p>
            <a:pPr>
              <a:buFontTx/>
              <a:buNone/>
            </a:pPr>
            <a:endParaRPr lang="ru-RU" smtClean="0">
              <a:latin typeface="Times New Roman" pitchFamily="18" charset="0"/>
            </a:endParaRPr>
          </a:p>
          <a:p>
            <a:pPr>
              <a:buFontTx/>
              <a:buNone/>
            </a:pPr>
            <a:r>
              <a:rPr lang="ru-RU" smtClean="0">
                <a:latin typeface="Times New Roman" pitchFamily="18" charset="0"/>
              </a:rPr>
              <a:t>ИТС СиЖ включает в себя всю информацию и предлагает те же услуги, что и ИТС ПРОФ и дополнен блоком по строительству и ЖКХ. </a:t>
            </a:r>
          </a:p>
          <a:p>
            <a:pPr>
              <a:buFontTx/>
              <a:buNone/>
            </a:pPr>
            <a:endParaRPr lang="ru-RU" smtClean="0">
              <a:latin typeface="Times New Roman" pitchFamily="18" charset="0"/>
            </a:endParaRPr>
          </a:p>
          <a:p>
            <a:pPr>
              <a:buFontTx/>
              <a:buNone/>
            </a:pPr>
            <a:r>
              <a:rPr lang="ru-RU" smtClean="0">
                <a:latin typeface="Times New Roman" pitchFamily="18" charset="0"/>
              </a:rPr>
              <a:t>Далее разберемся с тем, кого он может заинтересовать.</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2"/>
          <p:cNvSpPr>
            <a:spLocks noGrp="1" noChangeArrowheads="1"/>
          </p:cNvSpPr>
          <p:nvPr>
            <p:ph type="sldNum" sz="quarter"/>
          </p:nvPr>
        </p:nvSpPr>
        <p:spPr>
          <a:noFill/>
        </p:spPr>
        <p:txBody>
          <a:bodyPr/>
          <a:lstStyle/>
          <a:p>
            <a:pPr>
              <a:buFont typeface="Times New Roman" pitchFamily="18" charset="0"/>
              <a:buNone/>
            </a:pPr>
            <a:fld id="{5E70CD93-64E0-48CF-A29A-0F92C0486DF7}" type="slidenum">
              <a:rPr lang="ru-RU" smtClean="0">
                <a:latin typeface="Times New Roman Cyr" pitchFamily="18" charset="0"/>
                <a:ea typeface="Arial Unicode MS"/>
                <a:cs typeface="Arial Unicode MS"/>
              </a:rPr>
              <a:pPr>
                <a:buFont typeface="Times New Roman" pitchFamily="18" charset="0"/>
                <a:buNone/>
              </a:pPr>
              <a:t>65</a:t>
            </a:fld>
            <a:endParaRPr lang="ru-RU" smtClean="0">
              <a:latin typeface="Times New Roman Cyr" pitchFamily="18" charset="0"/>
              <a:ea typeface="Arial Unicode MS"/>
              <a:cs typeface="Arial Unicode MS"/>
            </a:endParaRPr>
          </a:p>
        </p:txBody>
      </p:sp>
      <p:sp>
        <p:nvSpPr>
          <p:cNvPr id="10547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5987CA-EE45-41E5-96B3-6D3387A06DA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ru-RU" sz="1200">
              <a:solidFill>
                <a:srgbClr val="000000"/>
              </a:solidFill>
              <a:latin typeface="Times New Roman Cyr" pitchFamily="18" charset="0"/>
            </a:endParaRPr>
          </a:p>
        </p:txBody>
      </p:sp>
      <p:sp>
        <p:nvSpPr>
          <p:cNvPr id="10547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E43E692-E3DE-409A-A1D4-957AAA2C8AD5}"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ru-RU" sz="1200">
              <a:solidFill>
                <a:srgbClr val="000000"/>
              </a:solidFill>
              <a:latin typeface="Times New Roman Cyr" pitchFamily="18" charset="0"/>
            </a:endParaRPr>
          </a:p>
        </p:txBody>
      </p:sp>
      <p:sp>
        <p:nvSpPr>
          <p:cNvPr id="10547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A68EFE-8AB7-4064-967D-1131CE4D0839}"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ru-RU" sz="1200">
              <a:solidFill>
                <a:srgbClr val="000000"/>
              </a:solidFill>
              <a:latin typeface="Times New Roman Cyr" pitchFamily="18" charset="0"/>
            </a:endParaRPr>
          </a:p>
        </p:txBody>
      </p:sp>
      <p:sp>
        <p:nvSpPr>
          <p:cNvPr id="10547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105479"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2"/>
          <p:cNvSpPr>
            <a:spLocks noGrp="1" noChangeArrowheads="1"/>
          </p:cNvSpPr>
          <p:nvPr>
            <p:ph type="sldNum" sz="quarter"/>
          </p:nvPr>
        </p:nvSpPr>
        <p:spPr>
          <a:noFill/>
        </p:spPr>
        <p:txBody>
          <a:bodyPr/>
          <a:lstStyle/>
          <a:p>
            <a:pPr>
              <a:buFont typeface="Times New Roman" pitchFamily="18" charset="0"/>
              <a:buNone/>
            </a:pPr>
            <a:fld id="{8909D303-7D59-4E71-B5C5-FC82132116DD}" type="slidenum">
              <a:rPr lang="ru-RU" smtClean="0">
                <a:latin typeface="Times New Roman Cyr" pitchFamily="18" charset="0"/>
                <a:ea typeface="Arial Unicode MS"/>
                <a:cs typeface="Arial Unicode MS"/>
              </a:rPr>
              <a:pPr>
                <a:buFont typeface="Times New Roman" pitchFamily="18" charset="0"/>
                <a:buNone/>
              </a:pPr>
              <a:t>6</a:t>
            </a:fld>
            <a:endParaRPr lang="ru-RU" smtClean="0">
              <a:latin typeface="Times New Roman Cyr" pitchFamily="18" charset="0"/>
              <a:ea typeface="Arial Unicode MS"/>
              <a:cs typeface="Arial Unicode MS"/>
            </a:endParaRPr>
          </a:p>
        </p:txBody>
      </p:sp>
      <p:sp>
        <p:nvSpPr>
          <p:cNvPr id="23555"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36CB8E0-C756-4740-AF4B-1226EC227A18}"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ru-RU" sz="1200">
              <a:solidFill>
                <a:srgbClr val="000000"/>
              </a:solidFill>
              <a:latin typeface="Times New Roman Cyr" pitchFamily="18" charset="0"/>
            </a:endParaRPr>
          </a:p>
        </p:txBody>
      </p:sp>
      <p:sp>
        <p:nvSpPr>
          <p:cNvPr id="23556"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B29A313-FD2D-418A-9335-C1471F9761E2}"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ru-RU" sz="1200">
              <a:solidFill>
                <a:srgbClr val="000000"/>
              </a:solidFill>
              <a:latin typeface="Times New Roman Cyr" pitchFamily="18" charset="0"/>
            </a:endParaRPr>
          </a:p>
        </p:txBody>
      </p:sp>
      <p:sp>
        <p:nvSpPr>
          <p:cNvPr id="23557"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81F75B-D3F2-43D4-B310-9E72F2115C69}"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ru-RU" sz="1200">
              <a:solidFill>
                <a:srgbClr val="000000"/>
              </a:solidFill>
              <a:latin typeface="Times New Roman Cyr" pitchFamily="18" charset="0"/>
            </a:endParaRPr>
          </a:p>
        </p:txBody>
      </p:sp>
      <p:sp>
        <p:nvSpPr>
          <p:cNvPr id="23558"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3559" name="Rectangle 5"/>
          <p:cNvSpPr>
            <a:spLocks noGrp="1" noChangeArrowheads="1"/>
          </p:cNvSpPr>
          <p:nvPr>
            <p:ph type="body"/>
          </p:nvPr>
        </p:nvSpPr>
        <p:spPr>
          <a:xfrm>
            <a:off x="914400" y="4724400"/>
            <a:ext cx="4868863" cy="4413250"/>
          </a:xfrm>
          <a:noFill/>
          <a:ln/>
        </p:spPr>
        <p:txBody>
          <a:bodyPr wrap="none" anchor="ctr"/>
          <a:lstStyle/>
          <a:p>
            <a:pPr>
              <a:buFontTx/>
              <a:buNone/>
            </a:pPr>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2"/>
          <p:cNvSpPr>
            <a:spLocks noGrp="1" noChangeArrowheads="1"/>
          </p:cNvSpPr>
          <p:nvPr>
            <p:ph type="sldNum" sz="quarter"/>
          </p:nvPr>
        </p:nvSpPr>
        <p:spPr>
          <a:noFill/>
        </p:spPr>
        <p:txBody>
          <a:bodyPr/>
          <a:lstStyle/>
          <a:p>
            <a:pPr>
              <a:buFont typeface="Times New Roman" pitchFamily="18" charset="0"/>
              <a:buNone/>
            </a:pPr>
            <a:fld id="{E4B02FB1-4234-479C-86F0-B6D33569577B}" type="slidenum">
              <a:rPr lang="ru-RU" smtClean="0">
                <a:latin typeface="Times New Roman Cyr" pitchFamily="18" charset="0"/>
                <a:ea typeface="Arial Unicode MS"/>
                <a:cs typeface="Arial Unicode MS"/>
              </a:rPr>
              <a:pPr>
                <a:buFont typeface="Times New Roman" pitchFamily="18" charset="0"/>
                <a:buNone/>
              </a:pPr>
              <a:t>7</a:t>
            </a:fld>
            <a:endParaRPr lang="ru-RU" smtClean="0">
              <a:latin typeface="Times New Roman Cyr" pitchFamily="18" charset="0"/>
              <a:ea typeface="Arial Unicode MS"/>
              <a:cs typeface="Arial Unicode MS"/>
            </a:endParaRPr>
          </a:p>
        </p:txBody>
      </p:sp>
      <p:sp>
        <p:nvSpPr>
          <p:cNvPr id="27651"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E51744D-30BB-4FF0-A6B8-13E82818635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ru-RU" sz="1200">
              <a:solidFill>
                <a:srgbClr val="000000"/>
              </a:solidFill>
              <a:latin typeface="Times New Roman Cyr" pitchFamily="18" charset="0"/>
            </a:endParaRPr>
          </a:p>
        </p:txBody>
      </p:sp>
      <p:sp>
        <p:nvSpPr>
          <p:cNvPr id="27652"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1D6BF54-ACA3-4C40-BD1E-D61FA928FEF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ru-RU" sz="1200">
              <a:solidFill>
                <a:srgbClr val="000000"/>
              </a:solidFill>
              <a:latin typeface="Times New Roman Cyr" pitchFamily="18" charset="0"/>
            </a:endParaRPr>
          </a:p>
        </p:txBody>
      </p:sp>
      <p:sp>
        <p:nvSpPr>
          <p:cNvPr id="27653"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D4DE7BB-8F39-4F43-93F3-E04B0D6C8AE5}"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ru-RU" sz="1200">
              <a:solidFill>
                <a:srgbClr val="000000"/>
              </a:solidFill>
              <a:latin typeface="Times New Roman Cyr" pitchFamily="18" charset="0"/>
            </a:endParaRPr>
          </a:p>
        </p:txBody>
      </p:sp>
      <p:sp>
        <p:nvSpPr>
          <p:cNvPr id="27654"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7655" name="Rectangle 5"/>
          <p:cNvSpPr>
            <a:spLocks noGrp="1" noChangeArrowheads="1"/>
          </p:cNvSpPr>
          <p:nvPr>
            <p:ph type="body"/>
          </p:nvPr>
        </p:nvSpPr>
        <p:spPr>
          <a:xfrm>
            <a:off x="914400" y="4724400"/>
            <a:ext cx="4868863" cy="4413250"/>
          </a:xfrm>
          <a:noFill/>
          <a:ln/>
        </p:spPr>
        <p:txBody>
          <a:bodyPr wrap="none" anchor="ctr"/>
          <a:lstStyle/>
          <a:p>
            <a:r>
              <a:rPr lang="ru-RU" dirty="0" smtClean="0">
                <a:latin typeface="Times New Roman" pitchFamily="18" charset="0"/>
              </a:rPr>
              <a:t>Для того, чтобы определиться с необходимостью участия в семинаре и окончательно заинтересовать тематикой мероприятия, начнем сразу с того, что ИТС СТРОИТЕЛЬСТВО и ЖКХ это САМЫЙ ДОРОГОЙ, а следовательно САМЫЙ ВЫГОДНЫЙ для партнера вид ИТС. Для того, что бы это проиллюстрировать  приведу экономический расчет договоров ИТС СТРОИТЕЛЬСТВО и ЖКХ и ИТС ПРОФ. </a:t>
            </a:r>
          </a:p>
          <a:p>
            <a:endParaRPr lang="ru-RU" dirty="0" smtClean="0">
              <a:latin typeface="Times New Roman" pitchFamily="18" charset="0"/>
            </a:endParaRPr>
          </a:p>
          <a:p>
            <a:r>
              <a:rPr lang="ru-RU" dirty="0" smtClean="0">
                <a:latin typeface="Times New Roman" pitchFamily="18" charset="0"/>
              </a:rPr>
              <a:t>Первое, что бросается в глаза – ИТС СиЖ в полтора раза дороже (34 020/24 070), но в два раза прибыльнее (9 080/4 708) чем ИТС ПРОФ. Кроме того представляет интерес статистика по соотношению прибыли от платного ИТС и затратами на бесплатный. По данному показателю ИТС СиЖ получается почти в 3 раза выгоднее чем ИТС ПРОФ, так как может покрыть затраты на почти что 3 бесплатных </a:t>
            </a:r>
            <a:r>
              <a:rPr lang="ru-RU" dirty="0" err="1" smtClean="0">
                <a:latin typeface="Times New Roman" pitchFamily="18" charset="0"/>
              </a:rPr>
              <a:t>ИТСника</a:t>
            </a:r>
            <a:r>
              <a:rPr lang="ru-RU" dirty="0" smtClean="0">
                <a:latin typeface="Times New Roman" pitchFamily="18" charset="0"/>
              </a:rPr>
              <a:t>, </a:t>
            </a:r>
            <a:r>
              <a:rPr lang="ru-RU" dirty="0" err="1" smtClean="0">
                <a:latin typeface="Times New Roman" pitchFamily="18" charset="0"/>
              </a:rPr>
              <a:t>догда</a:t>
            </a:r>
            <a:r>
              <a:rPr lang="ru-RU" dirty="0" smtClean="0">
                <a:latin typeface="Times New Roman" pitchFamily="18" charset="0"/>
              </a:rPr>
              <a:t> как </a:t>
            </a:r>
            <a:r>
              <a:rPr lang="ru-RU" dirty="0" err="1" smtClean="0">
                <a:latin typeface="Times New Roman" pitchFamily="18" charset="0"/>
              </a:rPr>
              <a:t>ПРОФа</a:t>
            </a:r>
            <a:r>
              <a:rPr lang="ru-RU" dirty="0" smtClean="0">
                <a:latin typeface="Times New Roman" pitchFamily="18" charset="0"/>
              </a:rPr>
              <a:t> хватит только на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2"/>
          <p:cNvSpPr>
            <a:spLocks noGrp="1" noChangeArrowheads="1"/>
          </p:cNvSpPr>
          <p:nvPr>
            <p:ph type="sldNum" sz="quarter"/>
          </p:nvPr>
        </p:nvSpPr>
        <p:spPr>
          <a:noFill/>
        </p:spPr>
        <p:txBody>
          <a:bodyPr/>
          <a:lstStyle/>
          <a:p>
            <a:pPr>
              <a:buFont typeface="Times New Roman" pitchFamily="18" charset="0"/>
              <a:buNone/>
            </a:pPr>
            <a:fld id="{1ED036D6-D3AE-4BB6-81E2-94877936FA34}" type="slidenum">
              <a:rPr lang="ru-RU" smtClean="0">
                <a:latin typeface="Times New Roman Cyr" pitchFamily="18" charset="0"/>
                <a:ea typeface="Arial Unicode MS"/>
                <a:cs typeface="Arial Unicode MS"/>
              </a:rPr>
              <a:pPr>
                <a:buFont typeface="Times New Roman" pitchFamily="18" charset="0"/>
                <a:buNone/>
              </a:pPr>
              <a:t>8</a:t>
            </a:fld>
            <a:endParaRPr lang="ru-RU" smtClean="0">
              <a:latin typeface="Times New Roman Cyr" pitchFamily="18" charset="0"/>
              <a:ea typeface="Arial Unicode MS"/>
              <a:cs typeface="Arial Unicode MS"/>
            </a:endParaRPr>
          </a:p>
        </p:txBody>
      </p:sp>
      <p:sp>
        <p:nvSpPr>
          <p:cNvPr id="21507"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EF22A3-DC9D-4F10-9A75-2376374DD1E0}"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ru-RU" sz="1200">
              <a:solidFill>
                <a:srgbClr val="000000"/>
              </a:solidFill>
              <a:latin typeface="Times New Roman Cyr" pitchFamily="18" charset="0"/>
            </a:endParaRPr>
          </a:p>
        </p:txBody>
      </p:sp>
      <p:sp>
        <p:nvSpPr>
          <p:cNvPr id="21508"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E3F8384-D8B6-4607-9B03-DE2FC1EA5E0C}"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ru-RU" sz="1200">
              <a:solidFill>
                <a:srgbClr val="000000"/>
              </a:solidFill>
              <a:latin typeface="Times New Roman Cyr" pitchFamily="18" charset="0"/>
            </a:endParaRPr>
          </a:p>
        </p:txBody>
      </p:sp>
      <p:sp>
        <p:nvSpPr>
          <p:cNvPr id="21509"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D336F8E-5562-4217-A22C-A3CF57E4BCFB}"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ru-RU" sz="1200">
              <a:solidFill>
                <a:srgbClr val="000000"/>
              </a:solidFill>
              <a:latin typeface="Times New Roman Cyr" pitchFamily="18" charset="0"/>
            </a:endParaRPr>
          </a:p>
        </p:txBody>
      </p:sp>
      <p:sp>
        <p:nvSpPr>
          <p:cNvPr id="21510"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1511" name="Rectangle 5"/>
          <p:cNvSpPr>
            <a:spLocks noGrp="1" noChangeArrowheads="1"/>
          </p:cNvSpPr>
          <p:nvPr>
            <p:ph type="body"/>
          </p:nvPr>
        </p:nvSpPr>
        <p:spPr>
          <a:xfrm>
            <a:off x="914400" y="4724400"/>
            <a:ext cx="4868863" cy="441325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p:spPr>
        <p:txBody>
          <a:bodyPr/>
          <a:lstStyle/>
          <a:p>
            <a:pPr>
              <a:buFont typeface="Times New Roman" pitchFamily="18" charset="0"/>
              <a:buNone/>
            </a:pPr>
            <a:fld id="{C1B05ED1-6009-4253-9BD1-E1DAB9FEE72C}" type="slidenum">
              <a:rPr lang="ru-RU" smtClean="0">
                <a:latin typeface="Times New Roman Cyr" pitchFamily="18" charset="0"/>
                <a:ea typeface="Arial Unicode MS"/>
                <a:cs typeface="Arial Unicode MS"/>
              </a:rPr>
              <a:pPr>
                <a:buFont typeface="Times New Roman" pitchFamily="18" charset="0"/>
                <a:buNone/>
              </a:pPr>
              <a:t>9</a:t>
            </a:fld>
            <a:endParaRPr lang="ru-RU" smtClean="0">
              <a:latin typeface="Times New Roman Cyr" pitchFamily="18" charset="0"/>
              <a:ea typeface="Arial Unicode MS"/>
              <a:cs typeface="Arial Unicode MS"/>
            </a:endParaRPr>
          </a:p>
        </p:txBody>
      </p:sp>
      <p:sp>
        <p:nvSpPr>
          <p:cNvPr id="29699" name="Text Box 1"/>
          <p:cNvSpPr txBox="1">
            <a:spLocks noChangeArrowheads="1"/>
          </p:cNvSpPr>
          <p:nvPr/>
        </p:nvSpPr>
        <p:spPr bwMode="auto">
          <a:xfrm>
            <a:off x="3810000" y="9372600"/>
            <a:ext cx="2813050" cy="52705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E0B5322-0BD4-4EB1-B478-088CAE2EA853}"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sz="1200">
              <a:solidFill>
                <a:srgbClr val="000000"/>
              </a:solidFill>
              <a:latin typeface="Times New Roman Cyr" pitchFamily="18" charset="0"/>
            </a:endParaRPr>
          </a:p>
        </p:txBody>
      </p:sp>
      <p:sp>
        <p:nvSpPr>
          <p:cNvPr id="29700" name="Text Box 2"/>
          <p:cNvSpPr txBox="1">
            <a:spLocks noChangeArrowheads="1"/>
          </p:cNvSpPr>
          <p:nvPr/>
        </p:nvSpPr>
        <p:spPr bwMode="auto">
          <a:xfrm>
            <a:off x="3810000" y="9372600"/>
            <a:ext cx="2814638" cy="528638"/>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48C634-825F-418D-9CA5-371BE793C48E}"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sz="1200">
              <a:solidFill>
                <a:srgbClr val="000000"/>
              </a:solidFill>
              <a:latin typeface="Times New Roman Cyr" pitchFamily="18" charset="0"/>
            </a:endParaRPr>
          </a:p>
        </p:txBody>
      </p:sp>
      <p:sp>
        <p:nvSpPr>
          <p:cNvPr id="29701" name="Text Box 3"/>
          <p:cNvSpPr txBox="1">
            <a:spLocks noChangeArrowheads="1"/>
          </p:cNvSpPr>
          <p:nvPr/>
        </p:nvSpPr>
        <p:spPr bwMode="auto">
          <a:xfrm>
            <a:off x="3810000" y="9372600"/>
            <a:ext cx="2816225" cy="5302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1DF0F62-0B31-443D-BC84-05CC41D52637}" type="slidenum">
              <a:rPr lang="ru-RU" sz="1200">
                <a:solidFill>
                  <a:srgbClr val="000000"/>
                </a:solidFill>
                <a:latin typeface="Times New Roman Cyr" pitchFamily="18" charset="0"/>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sz="1200">
              <a:solidFill>
                <a:srgbClr val="000000"/>
              </a:solidFill>
              <a:latin typeface="Times New Roman Cyr" pitchFamily="18" charset="0"/>
            </a:endParaRPr>
          </a:p>
        </p:txBody>
      </p:sp>
      <p:sp>
        <p:nvSpPr>
          <p:cNvPr id="29702" name="Text Box 4"/>
          <p:cNvSpPr txBox="1">
            <a:spLocks noChangeArrowheads="1"/>
          </p:cNvSpPr>
          <p:nvPr/>
        </p:nvSpPr>
        <p:spPr bwMode="auto">
          <a:xfrm>
            <a:off x="914400" y="762000"/>
            <a:ext cx="4876800" cy="36576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29703" name="Rectangle 5"/>
          <p:cNvSpPr>
            <a:spLocks noGrp="1" noChangeArrowheads="1"/>
          </p:cNvSpPr>
          <p:nvPr>
            <p:ph type="body"/>
          </p:nvPr>
        </p:nvSpPr>
        <p:spPr>
          <a:xfrm>
            <a:off x="914400" y="4724400"/>
            <a:ext cx="4868863" cy="4413250"/>
          </a:xfrm>
          <a:noFill/>
          <a:ln/>
        </p:spPr>
        <p:txBody>
          <a:bodyPr wrap="none" anchor="ctr"/>
          <a:lstStyle/>
          <a:p>
            <a:r>
              <a:rPr lang="ru-RU" smtClean="0">
                <a:latin typeface="Times New Roman" pitchFamily="18" charset="0"/>
              </a:rPr>
              <a:t>- Вы занимаетесь строительством?</a:t>
            </a:r>
          </a:p>
          <a:p>
            <a:pPr>
              <a:buFontTx/>
              <a:buChar char="-"/>
            </a:pPr>
            <a:r>
              <a:rPr lang="ru-RU" smtClean="0">
                <a:latin typeface="Times New Roman" pitchFamily="18" charset="0"/>
              </a:rPr>
              <a:t> Нет!</a:t>
            </a:r>
            <a:endParaRPr lang="en-US" smtClean="0">
              <a:latin typeface="Times New Roman" pitchFamily="18" charset="0"/>
            </a:endParaRPr>
          </a:p>
          <a:p>
            <a:pPr>
              <a:buFontTx/>
              <a:buChar char="-"/>
            </a:pPr>
            <a:r>
              <a:rPr lang="ru-RU" smtClean="0">
                <a:latin typeface="Times New Roman" pitchFamily="18" charset="0"/>
              </a:rPr>
              <a:t>Спасибо, извините.</a:t>
            </a:r>
          </a:p>
          <a:p>
            <a:pPr>
              <a:buFontTx/>
              <a:buChar char="-"/>
            </a:pPr>
            <a:endParaRPr lang="ru-RU" smtClean="0">
              <a:latin typeface="Times New Roman" pitchFamily="18" charset="0"/>
            </a:endParaRPr>
          </a:p>
          <a:p>
            <a:pPr>
              <a:buFontTx/>
              <a:buNone/>
            </a:pPr>
            <a:r>
              <a:rPr lang="ru-RU" smtClean="0">
                <a:latin typeface="Times New Roman" pitchFamily="18" charset="0"/>
              </a:rPr>
              <a:t>И вы остались без клиента. Как это ни парадоксально, не все строители занимаются строительством. Даже компании, подстригающие газоны, т.е. занимающиеся благоустройством и озеленением, живут по «строительным законам». </a:t>
            </a:r>
          </a:p>
          <a:p>
            <a:pPr>
              <a:buFontTx/>
              <a:buNone/>
            </a:pPr>
            <a:endParaRPr lang="ru-RU" smtClean="0">
              <a:latin typeface="Times New Roman" pitchFamily="18" charset="0"/>
            </a:endParaRPr>
          </a:p>
          <a:p>
            <a:pPr>
              <a:buFontTx/>
              <a:buNone/>
            </a:pPr>
            <a:r>
              <a:rPr lang="ru-RU" smtClean="0">
                <a:latin typeface="Times New Roman" pitchFamily="18" charset="0"/>
              </a:rPr>
              <a:t>Перечисляем виды работ.</a:t>
            </a:r>
          </a:p>
          <a:p>
            <a:pPr>
              <a:buFontTx/>
              <a:buNone/>
            </a:pPr>
            <a:endParaRPr lang="ru-RU" smtClean="0">
              <a:latin typeface="Times New Roman" pitchFamily="18" charset="0"/>
            </a:endParaRPr>
          </a:p>
          <a:p>
            <a:pPr>
              <a:buFontTx/>
              <a:buNone/>
            </a:pPr>
            <a:r>
              <a:rPr lang="ru-RU" smtClean="0">
                <a:latin typeface="Times New Roman" pitchFamily="18" charset="0"/>
              </a:rPr>
              <a:t>Отнести компанию к интересующей нас области деятельности можно по наличию в компании сметно-договорного (СДО), производственно-технического (ПТО) отделов, сметчиков вообще. </a:t>
            </a:r>
          </a:p>
          <a:p>
            <a:pPr>
              <a:buFontTx/>
              <a:buNone/>
            </a:pPr>
            <a:endParaRPr lang="ru-RU" smtClean="0">
              <a:latin typeface="Times New Roman" pitchFamily="18" charset="0"/>
            </a:endParaRPr>
          </a:p>
          <a:p>
            <a:pPr>
              <a:buFontTx/>
              <a:buNone/>
            </a:pPr>
            <a:r>
              <a:rPr lang="ru-RU" smtClean="0">
                <a:latin typeface="Times New Roman" pitchFamily="18" charset="0"/>
              </a:rPr>
              <a:t>Составляют или проверяют сметы = «строители».</a:t>
            </a:r>
            <a:endParaRPr lang="en-US" smtClean="0">
              <a:latin typeface="Times New Roman" pitchFamily="18" charset="0"/>
            </a:endParaRPr>
          </a:p>
          <a:p>
            <a:pPr>
              <a:buFontTx/>
              <a:buNone/>
            </a:pPr>
            <a:endParaRPr lang="ru-RU" smtClean="0">
              <a:latin typeface="Times New Roman" pitchFamily="18" charset="0"/>
            </a:endParaRPr>
          </a:p>
          <a:p>
            <a:pPr>
              <a:buFontTx/>
              <a:buChar char="-"/>
            </a:pPr>
            <a:endParaRPr lang="ru-RU" smtClean="0">
              <a:latin typeface="Times New Roman" pitchFamily="18" charset="0"/>
            </a:endParaRPr>
          </a:p>
          <a:p>
            <a:pPr>
              <a:buFontTx/>
              <a:buNone/>
            </a:pPr>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1650" y="152400"/>
            <a:ext cx="2282825" cy="66960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52400"/>
            <a:ext cx="6699250" cy="66960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371600"/>
            <a:ext cx="4491038" cy="547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371600"/>
            <a:ext cx="4491037" cy="547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600200" y="152400"/>
            <a:ext cx="7534275" cy="106045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0" y="1371600"/>
            <a:ext cx="9134475" cy="54768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80000"/>
        </a:lnSpc>
        <a:spcBef>
          <a:spcPct val="0"/>
        </a:spcBef>
        <a:spcAft>
          <a:spcPct val="0"/>
        </a:spcAft>
        <a:buClr>
          <a:srgbClr val="000000"/>
        </a:buClr>
        <a:buSzPct val="100000"/>
        <a:buFont typeface="Times New Roman" pitchFamily="18" charset="0"/>
        <a:defRPr sz="3200">
          <a:solidFill>
            <a:srgbClr val="003399"/>
          </a:solidFill>
          <a:latin typeface="+mj-lt"/>
          <a:ea typeface="Arial Unicode MS" pitchFamily="34" charset="-128"/>
          <a:cs typeface="+mj-cs"/>
        </a:defRPr>
      </a:lvl1pPr>
      <a:lvl2pPr algn="ctr" defTabSz="449263" rtl="0" eaLnBrk="0" fontAlgn="base" hangingPunct="0">
        <a:lnSpc>
          <a:spcPct val="80000"/>
        </a:lnSpc>
        <a:spcBef>
          <a:spcPct val="0"/>
        </a:spcBef>
        <a:spcAft>
          <a:spcPct val="0"/>
        </a:spcAft>
        <a:buClr>
          <a:srgbClr val="000000"/>
        </a:buClr>
        <a:buSzPct val="100000"/>
        <a:buFont typeface="Times New Roman" pitchFamily="18" charset="0"/>
        <a:defRPr sz="3200">
          <a:solidFill>
            <a:srgbClr val="003399"/>
          </a:solidFill>
          <a:latin typeface="Arial Black" pitchFamily="32" charset="0"/>
          <a:ea typeface="Arial Unicode MS" pitchFamily="34" charset="-128"/>
          <a:cs typeface="Arial Unicode MS" charset="0"/>
        </a:defRPr>
      </a:lvl2pPr>
      <a:lvl3pPr algn="ctr" defTabSz="449263" rtl="0" eaLnBrk="0" fontAlgn="base" hangingPunct="0">
        <a:lnSpc>
          <a:spcPct val="80000"/>
        </a:lnSpc>
        <a:spcBef>
          <a:spcPct val="0"/>
        </a:spcBef>
        <a:spcAft>
          <a:spcPct val="0"/>
        </a:spcAft>
        <a:buClr>
          <a:srgbClr val="000000"/>
        </a:buClr>
        <a:buSzPct val="100000"/>
        <a:buFont typeface="Times New Roman" pitchFamily="18" charset="0"/>
        <a:defRPr sz="3200">
          <a:solidFill>
            <a:srgbClr val="003399"/>
          </a:solidFill>
          <a:latin typeface="Arial Black" pitchFamily="32" charset="0"/>
          <a:ea typeface="Arial Unicode MS" pitchFamily="34" charset="-128"/>
          <a:cs typeface="Arial Unicode MS" charset="0"/>
        </a:defRPr>
      </a:lvl3pPr>
      <a:lvl4pPr algn="ctr" defTabSz="449263" rtl="0" eaLnBrk="0" fontAlgn="base" hangingPunct="0">
        <a:lnSpc>
          <a:spcPct val="80000"/>
        </a:lnSpc>
        <a:spcBef>
          <a:spcPct val="0"/>
        </a:spcBef>
        <a:spcAft>
          <a:spcPct val="0"/>
        </a:spcAft>
        <a:buClr>
          <a:srgbClr val="000000"/>
        </a:buClr>
        <a:buSzPct val="100000"/>
        <a:buFont typeface="Times New Roman" pitchFamily="18" charset="0"/>
        <a:defRPr sz="3200">
          <a:solidFill>
            <a:srgbClr val="003399"/>
          </a:solidFill>
          <a:latin typeface="Arial Black" pitchFamily="32" charset="0"/>
          <a:ea typeface="Arial Unicode MS" pitchFamily="34" charset="-128"/>
          <a:cs typeface="Arial Unicode MS" charset="0"/>
        </a:defRPr>
      </a:lvl4pPr>
      <a:lvl5pPr algn="ctr" defTabSz="449263" rtl="0" eaLnBrk="0" fontAlgn="base" hangingPunct="0">
        <a:lnSpc>
          <a:spcPct val="80000"/>
        </a:lnSpc>
        <a:spcBef>
          <a:spcPct val="0"/>
        </a:spcBef>
        <a:spcAft>
          <a:spcPct val="0"/>
        </a:spcAft>
        <a:buClr>
          <a:srgbClr val="000000"/>
        </a:buClr>
        <a:buSzPct val="100000"/>
        <a:buFont typeface="Times New Roman" pitchFamily="18" charset="0"/>
        <a:defRPr sz="3200">
          <a:solidFill>
            <a:srgbClr val="003399"/>
          </a:solidFill>
          <a:latin typeface="Arial Black" pitchFamily="32" charset="0"/>
          <a:ea typeface="Arial Unicode MS" pitchFamily="34" charset="-128"/>
          <a:cs typeface="Arial Unicode MS" charset="0"/>
        </a:defRPr>
      </a:lvl5pPr>
      <a:lvl6pPr marL="2514600" indent="-228600" algn="ctr" defTabSz="449263" rtl="0" eaLnBrk="0" fontAlgn="base" hangingPunct="0">
        <a:lnSpc>
          <a:spcPct val="80000"/>
        </a:lnSpc>
        <a:spcBef>
          <a:spcPct val="0"/>
        </a:spcBef>
        <a:spcAft>
          <a:spcPct val="0"/>
        </a:spcAft>
        <a:buClr>
          <a:srgbClr val="000000"/>
        </a:buClr>
        <a:buSzPct val="100000"/>
        <a:buFont typeface="Times New Roman" pitchFamily="16" charset="0"/>
        <a:defRPr sz="3200">
          <a:solidFill>
            <a:srgbClr val="003399"/>
          </a:solidFill>
          <a:latin typeface="Arial Black" pitchFamily="32" charset="0"/>
          <a:cs typeface="Arial Unicode MS" charset="0"/>
        </a:defRPr>
      </a:lvl6pPr>
      <a:lvl7pPr marL="2971800" indent="-228600" algn="ctr" defTabSz="449263" rtl="0" eaLnBrk="0" fontAlgn="base" hangingPunct="0">
        <a:lnSpc>
          <a:spcPct val="80000"/>
        </a:lnSpc>
        <a:spcBef>
          <a:spcPct val="0"/>
        </a:spcBef>
        <a:spcAft>
          <a:spcPct val="0"/>
        </a:spcAft>
        <a:buClr>
          <a:srgbClr val="000000"/>
        </a:buClr>
        <a:buSzPct val="100000"/>
        <a:buFont typeface="Times New Roman" pitchFamily="16" charset="0"/>
        <a:defRPr sz="3200">
          <a:solidFill>
            <a:srgbClr val="003399"/>
          </a:solidFill>
          <a:latin typeface="Arial Black" pitchFamily="32" charset="0"/>
          <a:cs typeface="Arial Unicode MS" charset="0"/>
        </a:defRPr>
      </a:lvl7pPr>
      <a:lvl8pPr marL="3429000" indent="-228600" algn="ctr" defTabSz="449263" rtl="0" eaLnBrk="0" fontAlgn="base" hangingPunct="0">
        <a:lnSpc>
          <a:spcPct val="80000"/>
        </a:lnSpc>
        <a:spcBef>
          <a:spcPct val="0"/>
        </a:spcBef>
        <a:spcAft>
          <a:spcPct val="0"/>
        </a:spcAft>
        <a:buClr>
          <a:srgbClr val="000000"/>
        </a:buClr>
        <a:buSzPct val="100000"/>
        <a:buFont typeface="Times New Roman" pitchFamily="16" charset="0"/>
        <a:defRPr sz="3200">
          <a:solidFill>
            <a:srgbClr val="003399"/>
          </a:solidFill>
          <a:latin typeface="Arial Black" pitchFamily="32" charset="0"/>
          <a:cs typeface="Arial Unicode MS" charset="0"/>
        </a:defRPr>
      </a:lvl8pPr>
      <a:lvl9pPr marL="3886200" indent="-228600" algn="ctr" defTabSz="449263" rtl="0" eaLnBrk="0" fontAlgn="base" hangingPunct="0">
        <a:lnSpc>
          <a:spcPct val="80000"/>
        </a:lnSpc>
        <a:spcBef>
          <a:spcPct val="0"/>
        </a:spcBef>
        <a:spcAft>
          <a:spcPct val="0"/>
        </a:spcAft>
        <a:buClr>
          <a:srgbClr val="000000"/>
        </a:buClr>
        <a:buSzPct val="100000"/>
        <a:buFont typeface="Times New Roman" pitchFamily="16" charset="0"/>
        <a:defRPr sz="3200">
          <a:solidFill>
            <a:srgbClr val="003399"/>
          </a:solidFill>
          <a:latin typeface="Arial Black" pitchFamily="32" charset="0"/>
          <a:cs typeface="Arial Unicode MS" charset="0"/>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itchFamily="18" charset="0"/>
        <a:defRPr sz="2000" b="1">
          <a:solidFill>
            <a:srgbClr val="000000"/>
          </a:solidFill>
          <a:latin typeface="+mn-lt"/>
          <a:ea typeface="Arial Unicode MS"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b="1">
          <a:solidFill>
            <a:srgbClr val="000000"/>
          </a:solidFill>
          <a:latin typeface="+mn-lt"/>
          <a:ea typeface="Arial Unicode MS"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Arial Unicode MS" pitchFamily="34" charset="-128"/>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b="1">
          <a:solidFill>
            <a:srgbClr val="000000"/>
          </a:solidFill>
          <a:latin typeface="+mn-lt"/>
          <a:ea typeface="Arial Unicode MS" pitchFamily="34" charset="-128"/>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b="1">
          <a:solidFill>
            <a:srgbClr val="000000"/>
          </a:solidFill>
          <a:latin typeface="+mn-lt"/>
          <a:ea typeface="Arial Unicode MS" pitchFamily="34" charset="-128"/>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b="1">
          <a:solidFill>
            <a:srgbClr val="000000"/>
          </a:solidFill>
          <a:latin typeface="+mn-lt"/>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b="1">
          <a:solidFill>
            <a:srgbClr val="000000"/>
          </a:solidFill>
          <a:latin typeface="+mn-lt"/>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b="1">
          <a:solidFill>
            <a:srgbClr val="000000"/>
          </a:solidFill>
          <a:latin typeface="+mn-lt"/>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b="1">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bankbazaar.com/guide/uploads/pre-approved-loan-1.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4desktop.ru/wallpaper/4desktop_ru_Edinstvo_1680_2040.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14338"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 name="TextBox 4"/>
          <p:cNvSpPr txBox="1"/>
          <p:nvPr/>
        </p:nvSpPr>
        <p:spPr>
          <a:xfrm>
            <a:off x="250825" y="2736850"/>
            <a:ext cx="8569325" cy="1938992"/>
          </a:xfrm>
          <a:prstGeom prst="rect">
            <a:avLst/>
          </a:prstGeom>
          <a:noFill/>
        </p:spPr>
        <p:txBody>
          <a:bodyPr>
            <a:spAutoFit/>
          </a:bodyPr>
          <a:lstStyle/>
          <a:p>
            <a:pPr algn="ctr">
              <a:defRPr/>
            </a:pPr>
            <a:r>
              <a:rPr lang="ru-RU" sz="32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Шокирующая правда о строителях</a:t>
            </a:r>
            <a:endParaRPr lang="ru-RU" sz="3200" kern="10" dirty="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endParaRPr>
          </a:p>
          <a:p>
            <a:pPr algn="ctr">
              <a:defRPr/>
            </a:pPr>
            <a:r>
              <a:rPr lang="ru-RU" sz="3200" kern="10" dirty="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или</a:t>
            </a:r>
          </a:p>
          <a:p>
            <a:pPr algn="ctr">
              <a:defRPr/>
            </a:pPr>
            <a:r>
              <a:rPr lang="ru-RU" sz="3200" kern="10" dirty="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«Как продать самый дорогой ИТС»</a:t>
            </a:r>
          </a:p>
          <a:p>
            <a:pPr>
              <a:defRPr/>
            </a:pPr>
            <a:endParaRPr lang="ru-RU" b="1"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0722" name="TextBox 4"/>
          <p:cNvSpPr txBox="1">
            <a:spLocks noChangeArrowheads="1"/>
          </p:cNvSpPr>
          <p:nvPr/>
        </p:nvSpPr>
        <p:spPr bwMode="auto">
          <a:xfrm>
            <a:off x="250825" y="1928813"/>
            <a:ext cx="4821238" cy="4559300"/>
          </a:xfrm>
          <a:prstGeom prst="rect">
            <a:avLst/>
          </a:prstGeom>
          <a:noFill/>
          <a:ln w="9525">
            <a:noFill/>
            <a:miter lim="800000"/>
            <a:headEnd/>
            <a:tailEnd/>
          </a:ln>
        </p:spPr>
        <p:txBody>
          <a:bodyPr>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Arial" charset="0"/>
              </a:rPr>
              <a:t>«Строители» везде</a:t>
            </a:r>
            <a:r>
              <a:rPr lang="en-US" sz="1400" b="1">
                <a:solidFill>
                  <a:srgbClr val="000000"/>
                </a:solidFill>
                <a:latin typeface="Arial" charset="0"/>
              </a:rPr>
              <a:t>:</a:t>
            </a:r>
            <a:endParaRPr lang="ru-RU" sz="1400" b="1">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СМУ, МУ, РСУ, СУ, УМ и АТ, УНР </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ДЭЗ, УЭЗ, ГДЕЗ, ГУ ИС, РЭУ, МЖК, ТСЖ, ЖКО</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Банки, больницы, гостиницы, почта, музеи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Автобазы, мехколонны, РЖД (СМП, СМТ, ДЖВ, АХО), мостоотряды, метрополитен, авиакомпании и аэропорты. </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Заводы, фабрики…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МВД, ФСБ, МО РФ, ГИБДД, ЦОДД, ФСО, МЧС…</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МГТС, МТС, Билайн, Мегафон…</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Телевидение и радиовещание</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Девелоперские компании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Страховые и юридические компании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Нефте- и газопереробатывающие компании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Энергетические компании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Проектные бюро и институты</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Органы экспертизы</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Органы государственной и муниципальной власти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ООО «Сосна», ЗАО «Электросервис», ПБОЮЛ Баранов …</a:t>
            </a:r>
          </a:p>
        </p:txBody>
      </p:sp>
      <p:pic>
        <p:nvPicPr>
          <p:cNvPr id="30723" name="Рисунок 5" descr="s640x640.jpeg"/>
          <p:cNvPicPr>
            <a:picLocks noChangeAspect="1"/>
          </p:cNvPicPr>
          <p:nvPr/>
        </p:nvPicPr>
        <p:blipFill>
          <a:blip r:embed="rId4" cstate="print"/>
          <a:srcRect/>
          <a:stretch>
            <a:fillRect/>
          </a:stretch>
        </p:blipFill>
        <p:spPr bwMode="auto">
          <a:xfrm>
            <a:off x="5262563" y="2514600"/>
            <a:ext cx="3524250" cy="2643188"/>
          </a:xfrm>
          <a:prstGeom prst="rect">
            <a:avLst/>
          </a:prstGeom>
          <a:noFill/>
          <a:ln w="9525">
            <a:noFill/>
            <a:miter lim="800000"/>
            <a:headEnd/>
            <a:tailEnd/>
          </a:ln>
        </p:spPr>
      </p:pic>
      <p:sp>
        <p:nvSpPr>
          <p:cNvPr id="30724" name="Rectangle 7"/>
          <p:cNvSpPr>
            <a:spLocks noChangeArrowheads="1"/>
          </p:cNvSpPr>
          <p:nvPr/>
        </p:nvSpPr>
        <p:spPr bwMode="auto">
          <a:xfrm>
            <a:off x="5214938" y="1966913"/>
            <a:ext cx="3028950" cy="309562"/>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Verdana" pitchFamily="34" charset="0"/>
              </a:rPr>
              <a:t>Огласить весь список?</a:t>
            </a:r>
          </a:p>
        </p:txBody>
      </p:sp>
      <p:sp>
        <p:nvSpPr>
          <p:cNvPr id="30725" name="Rectangle 7"/>
          <p:cNvSpPr>
            <a:spLocks noChangeArrowheads="1"/>
          </p:cNvSpPr>
          <p:nvPr/>
        </p:nvSpPr>
        <p:spPr bwMode="auto">
          <a:xfrm>
            <a:off x="5214938" y="5149850"/>
            <a:ext cx="2428875" cy="304800"/>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Verdana" pitchFamily="34" charset="0"/>
              </a:rPr>
              <a:t>Пожалуйста!</a:t>
            </a:r>
          </a:p>
        </p:txBody>
      </p:sp>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30727" name="Rectangle 7"/>
          <p:cNvSpPr>
            <a:spLocks noChangeArrowheads="1"/>
          </p:cNvSpPr>
          <p:nvPr/>
        </p:nvSpPr>
        <p:spPr bwMode="auto">
          <a:xfrm>
            <a:off x="900113" y="908050"/>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КРУГ ПОТЕНЦИАЛЬНЫХ ПОЛЬЗОВАТЕЛЕЙ</a:t>
            </a:r>
            <a:endParaRPr lang="ru-RU" sz="1800" b="1">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2770" name="Прямоугольник 5"/>
          <p:cNvSpPr>
            <a:spLocks noChangeArrowheads="1"/>
          </p:cNvSpPr>
          <p:nvPr/>
        </p:nvSpPr>
        <p:spPr bwMode="auto">
          <a:xfrm>
            <a:off x="395288" y="1700213"/>
            <a:ext cx="4681537" cy="4832350"/>
          </a:xfrm>
          <a:prstGeom prst="rect">
            <a:avLst/>
          </a:prstGeom>
          <a:noFill/>
          <a:ln w="9525">
            <a:noFill/>
            <a:miter lim="800000"/>
            <a:headEnd/>
            <a:tailEnd/>
          </a:ln>
        </p:spPr>
        <p:txBody>
          <a:bodyPr>
            <a:spAutoFit/>
          </a:bodyPr>
          <a:lstStyle/>
          <a:p>
            <a:pPr marL="342900" indent="-342900">
              <a:buClr>
                <a:srgbClr val="000000"/>
              </a:buClr>
              <a:buSzPct val="100000"/>
              <a:buFont typeface="Arial Black" pitchFamily="34"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62699"/>
                </a:solidFill>
                <a:latin typeface="Arial" charset="0"/>
              </a:rPr>
              <a:t>Бухгалтеру</a:t>
            </a:r>
            <a:r>
              <a:rPr lang="ru-RU" sz="1400" dirty="0">
                <a:solidFill>
                  <a:srgbClr val="000000"/>
                </a:solidFill>
                <a:latin typeface="Arial" charset="0"/>
              </a:rPr>
              <a:t> — помощь в подготовке специализированных форм отчетности КС-2, КС-3, КС-6;</a:t>
            </a:r>
            <a:br>
              <a:rPr lang="ru-RU" sz="1400" dirty="0">
                <a:solidFill>
                  <a:srgbClr val="000000"/>
                </a:solidFill>
                <a:latin typeface="Arial" charset="0"/>
              </a:rPr>
            </a:br>
            <a:endParaRPr lang="ru-RU" sz="1400" dirty="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2228B"/>
                </a:solidFill>
                <a:latin typeface="Arial" charset="0"/>
              </a:rPr>
              <a:t>Юристу</a:t>
            </a:r>
            <a:r>
              <a:rPr lang="ru-RU" sz="1400" b="1" dirty="0">
                <a:solidFill>
                  <a:srgbClr val="000000"/>
                </a:solidFill>
                <a:latin typeface="Arial" charset="0"/>
              </a:rPr>
              <a:t> </a:t>
            </a:r>
            <a:r>
              <a:rPr lang="ru-RU" sz="1400" dirty="0">
                <a:solidFill>
                  <a:srgbClr val="000000"/>
                </a:solidFill>
                <a:latin typeface="Arial" charset="0"/>
              </a:rPr>
              <a:t>— законы и подзаконные акты по строительству и ЖКХ;</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2228B"/>
                </a:solidFill>
                <a:latin typeface="Arial" charset="0"/>
              </a:rPr>
              <a:t>Главному</a:t>
            </a:r>
            <a:r>
              <a:rPr lang="en-US" sz="1400" b="1" dirty="0">
                <a:solidFill>
                  <a:srgbClr val="22228B"/>
                </a:solidFill>
                <a:latin typeface="Arial" charset="0"/>
              </a:rPr>
              <a:t>-</a:t>
            </a:r>
            <a:r>
              <a:rPr lang="ru-RU" sz="1400" b="1" dirty="0">
                <a:solidFill>
                  <a:srgbClr val="22228B"/>
                </a:solidFill>
                <a:latin typeface="Arial" charset="0"/>
              </a:rPr>
              <a:t>инженеру</a:t>
            </a:r>
            <a:r>
              <a:rPr lang="ru-RU" sz="1400" dirty="0">
                <a:solidFill>
                  <a:srgbClr val="22228B"/>
                </a:solidFill>
                <a:latin typeface="Arial" charset="0"/>
              </a:rPr>
              <a:t> </a:t>
            </a:r>
            <a:r>
              <a:rPr lang="ru-RU" sz="1400" dirty="0">
                <a:solidFill>
                  <a:srgbClr val="000000"/>
                </a:solidFill>
                <a:latin typeface="Arial" charset="0"/>
              </a:rPr>
              <a:t>— стандарты и руководящие документы;</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2228B"/>
                </a:solidFill>
                <a:latin typeface="Arial" charset="0"/>
              </a:rPr>
              <a:t>Сметчику</a:t>
            </a:r>
            <a:r>
              <a:rPr lang="ru-RU" sz="1400" dirty="0">
                <a:solidFill>
                  <a:srgbClr val="22228B"/>
                </a:solidFill>
                <a:latin typeface="Arial" charset="0"/>
              </a:rPr>
              <a:t> </a:t>
            </a:r>
            <a:r>
              <a:rPr lang="ru-RU" sz="1400" dirty="0">
                <a:solidFill>
                  <a:srgbClr val="000000"/>
                </a:solidFill>
                <a:latin typeface="Arial" charset="0"/>
              </a:rPr>
              <a:t>— справочник по ценообразованию, сметному нормированию, пошаговые методики по составлению проектно-сметной документации, разбор актуальных вопросов;</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2228B"/>
                </a:solidFill>
                <a:latin typeface="Arial" charset="0"/>
              </a:rPr>
              <a:t>Проектировщику </a:t>
            </a:r>
            <a:r>
              <a:rPr lang="ru-RU" sz="1400" dirty="0">
                <a:solidFill>
                  <a:srgbClr val="000000"/>
                </a:solidFill>
                <a:latin typeface="Arial" charset="0"/>
              </a:rPr>
              <a:t>— стандарты проектирования, альбомы и схемы типовых узлов, полный сортамент металлоизделий;</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2228B"/>
                </a:solidFill>
                <a:latin typeface="Arial" charset="0"/>
              </a:rPr>
              <a:t>Прорабу и мастеру</a:t>
            </a:r>
            <a:r>
              <a:rPr lang="ru-RU" sz="1400" dirty="0">
                <a:solidFill>
                  <a:srgbClr val="22228B"/>
                </a:solidFill>
                <a:latin typeface="Arial" charset="0"/>
              </a:rPr>
              <a:t> </a:t>
            </a:r>
            <a:r>
              <a:rPr lang="ru-RU" sz="1400" dirty="0">
                <a:solidFill>
                  <a:srgbClr val="000000"/>
                </a:solidFill>
                <a:latin typeface="Arial" charset="0"/>
              </a:rPr>
              <a:t>— описание технологий производства работ, характеристики популярных материалов, конструкций, машин и механизмов;</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err="1">
                <a:solidFill>
                  <a:srgbClr val="22228B"/>
                </a:solidFill>
                <a:latin typeface="Arial" charset="0"/>
              </a:rPr>
              <a:t>ИТ-специалисту</a:t>
            </a:r>
            <a:r>
              <a:rPr lang="ru-RU" sz="1400" b="1" dirty="0">
                <a:solidFill>
                  <a:srgbClr val="000000"/>
                </a:solidFill>
                <a:latin typeface="Arial" charset="0"/>
              </a:rPr>
              <a:t> </a:t>
            </a:r>
            <a:r>
              <a:rPr lang="ru-RU" sz="1400" dirty="0">
                <a:solidFill>
                  <a:srgbClr val="000000"/>
                </a:solidFill>
                <a:latin typeface="Arial" charset="0"/>
              </a:rPr>
              <a:t>— обновления большинства типовых отраслевых решений для строительных и ЖКХ организаций, инструкции по обновлению и методические материалы.</a:t>
            </a:r>
          </a:p>
        </p:txBody>
      </p:sp>
      <p:pic>
        <p:nvPicPr>
          <p:cNvPr id="32771" name="Picture 1"/>
          <p:cNvPicPr>
            <a:picLocks noChangeAspect="1" noChangeArrowheads="1"/>
          </p:cNvPicPr>
          <p:nvPr/>
        </p:nvPicPr>
        <p:blipFill>
          <a:blip r:embed="rId4" cstate="print"/>
          <a:srcRect/>
          <a:stretch>
            <a:fillRect/>
          </a:stretch>
        </p:blipFill>
        <p:spPr bwMode="auto">
          <a:xfrm>
            <a:off x="5357813" y="2428875"/>
            <a:ext cx="3500437" cy="2643188"/>
          </a:xfrm>
          <a:prstGeom prst="rect">
            <a:avLst/>
          </a:prstGeom>
          <a:noFill/>
          <a:ln w="9525">
            <a:noFill/>
            <a:miter lim="800000"/>
            <a:headEnd/>
            <a:tailEnd/>
          </a:ln>
        </p:spPr>
      </p:pic>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32773" name="Rectangle 7"/>
          <p:cNvSpPr>
            <a:spLocks noChangeArrowheads="1"/>
          </p:cNvSpPr>
          <p:nvPr/>
        </p:nvSpPr>
        <p:spPr bwMode="auto">
          <a:xfrm>
            <a:off x="900113" y="908050"/>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КРУГ ПОТЕНЦИАЛЬНЫХ ПОЛЬЗОВАТЕЛЕЙ</a:t>
            </a:r>
            <a:endParaRPr lang="ru-RU" sz="1800" b="1">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4818" name="Прямоугольник 5"/>
          <p:cNvSpPr>
            <a:spLocks noChangeArrowheads="1"/>
          </p:cNvSpPr>
          <p:nvPr/>
        </p:nvSpPr>
        <p:spPr bwMode="auto">
          <a:xfrm>
            <a:off x="500063" y="1785938"/>
            <a:ext cx="4000500" cy="4340225"/>
          </a:xfrm>
          <a:prstGeom prst="rect">
            <a:avLst/>
          </a:prstGeom>
          <a:noFill/>
          <a:ln w="9525">
            <a:noFill/>
            <a:miter lim="800000"/>
            <a:headEnd/>
            <a:tailEnd/>
          </a:ln>
        </p:spPr>
        <p:txBody>
          <a:bodyPr>
            <a:spAutoFit/>
          </a:bodyPr>
          <a:lstStyle/>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Verdana" pitchFamily="34" charset="0"/>
              </a:rPr>
              <a:t>КТО ОНИ, СТРОИТЕЛИ?</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FF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FF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FF0000"/>
                </a:solidFill>
                <a:latin typeface="Arial" charset="0"/>
              </a:rPr>
              <a:t>СТРОИТЕЛЬ – не простой клиент!</a:t>
            </a:r>
            <a:endParaRPr lang="ru-RU" sz="1200" b="1" dirty="0">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dirty="0">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У строителя не может быть «ТЕХНО»,</a:t>
            </a:r>
            <a:br>
              <a:rPr lang="ru-RU" sz="1400" dirty="0">
                <a:solidFill>
                  <a:srgbClr val="000000"/>
                </a:solidFill>
                <a:latin typeface="Arial" charset="0"/>
              </a:rPr>
            </a:br>
            <a:r>
              <a:rPr lang="ru-RU" sz="1400" dirty="0">
                <a:solidFill>
                  <a:srgbClr val="000000"/>
                </a:solidFill>
                <a:latin typeface="Arial" charset="0"/>
              </a:rPr>
              <a:t>у него либо есть деньги на ИТС СТРОИТЕЛЬСТВО и ЖКХ, либо нет денег даже на ИТС ТЕХНО.</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они мыслят миллионами и для них:</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22228B"/>
              </a:solidFill>
              <a:latin typeface="Arial" charset="0"/>
            </a:endParaRPr>
          </a:p>
          <a:p>
            <a:pPr marL="342900" indent="-342900">
              <a:lnSpc>
                <a:spcPct val="150000"/>
              </a:lnSpc>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22228B"/>
                </a:solidFill>
                <a:latin typeface="Arial" charset="0"/>
              </a:rPr>
              <a:t>ИТС СиЖ – </a:t>
            </a:r>
            <a:r>
              <a:rPr lang="ru-RU" sz="1600" b="1" dirty="0" smtClean="0">
                <a:solidFill>
                  <a:srgbClr val="22228B"/>
                </a:solidFill>
                <a:latin typeface="Arial" charset="0"/>
              </a:rPr>
              <a:t>0,034 млн.руб</a:t>
            </a:r>
            <a:r>
              <a:rPr lang="ru-RU" sz="1600" b="1" dirty="0">
                <a:solidFill>
                  <a:srgbClr val="22228B"/>
                </a:solidFill>
                <a:latin typeface="Arial" charset="0"/>
              </a:rPr>
              <a:t>.</a:t>
            </a:r>
          </a:p>
          <a:p>
            <a:pPr marL="342900" indent="-342900">
              <a:lnSpc>
                <a:spcPct val="150000"/>
              </a:lnSpc>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22228B"/>
                </a:solidFill>
                <a:latin typeface="Arial" charset="0"/>
              </a:rPr>
              <a:t>ИТС ПРОФ – 0,024 млн.руб.</a:t>
            </a:r>
          </a:p>
          <a:p>
            <a:pPr marL="342900" indent="-342900">
              <a:lnSpc>
                <a:spcPct val="150000"/>
              </a:lnSpc>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22228B"/>
                </a:solidFill>
                <a:latin typeface="Arial" charset="0"/>
              </a:rPr>
              <a:t>ИТС ТЕХНО – 0,010 млн.руб</a:t>
            </a:r>
            <a:r>
              <a:rPr lang="ru-RU" sz="1200" b="1" dirty="0">
                <a:solidFill>
                  <a:srgbClr val="000000"/>
                </a:solidFill>
                <a:latin typeface="Arial" charset="0"/>
              </a:rPr>
              <a:t>. </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dirty="0">
              <a:solidFill>
                <a:srgbClr val="000000"/>
              </a:solidFill>
              <a:latin typeface="Arial" charset="0"/>
            </a:endParaRPr>
          </a:p>
        </p:txBody>
      </p:sp>
      <p:pic>
        <p:nvPicPr>
          <p:cNvPr id="34819" name="Рисунок 6" descr="5231290950382.jpg"/>
          <p:cNvPicPr>
            <a:picLocks noChangeAspect="1"/>
          </p:cNvPicPr>
          <p:nvPr/>
        </p:nvPicPr>
        <p:blipFill>
          <a:blip r:embed="rId4" cstate="print"/>
          <a:srcRect l="8749" t="9280" r="20000" b="25043"/>
          <a:stretch>
            <a:fillRect/>
          </a:stretch>
        </p:blipFill>
        <p:spPr bwMode="auto">
          <a:xfrm>
            <a:off x="4714875" y="1643063"/>
            <a:ext cx="4071938" cy="3571875"/>
          </a:xfrm>
          <a:prstGeom prst="rect">
            <a:avLst/>
          </a:prstGeom>
          <a:noFill/>
          <a:ln w="9525">
            <a:noFill/>
            <a:miter lim="800000"/>
            <a:headEnd/>
            <a:tailEnd/>
          </a:ln>
        </p:spPr>
      </p:pic>
      <p:sp>
        <p:nvSpPr>
          <p:cNvPr id="34820" name="Rectangle 7"/>
          <p:cNvSpPr>
            <a:spLocks noChangeArrowheads="1"/>
          </p:cNvSpPr>
          <p:nvPr/>
        </p:nvSpPr>
        <p:spPr bwMode="auto">
          <a:xfrm>
            <a:off x="4714875" y="5286375"/>
            <a:ext cx="2428875" cy="304800"/>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Verdana" pitchFamily="34" charset="0"/>
              </a:rPr>
              <a:t>…учись, студент!</a:t>
            </a:r>
          </a:p>
        </p:txBody>
      </p:sp>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34822" name="Rectangle 7"/>
          <p:cNvSpPr>
            <a:spLocks noChangeArrowheads="1"/>
          </p:cNvSpPr>
          <p:nvPr/>
        </p:nvSpPr>
        <p:spPr bwMode="auto">
          <a:xfrm>
            <a:off x="900113" y="908050"/>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КРУГ ПОТЕНЦИАЛЬНЫХ ПОЛЬЗОВАТЕЛЕЙ</a:t>
            </a:r>
            <a:endParaRPr lang="ru-RU" sz="1800" b="1">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36866"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6867" name="WordArt 16"/>
          <p:cNvSpPr>
            <a:spLocks noChangeArrowheads="1" noChangeShapeType="1" noTextEdit="1"/>
          </p:cNvSpPr>
          <p:nvPr/>
        </p:nvSpPr>
        <p:spPr bwMode="auto">
          <a:xfrm>
            <a:off x="1835150" y="3213100"/>
            <a:ext cx="5905500" cy="1511300"/>
          </a:xfrm>
          <a:prstGeom prst="rect">
            <a:avLst/>
          </a:prstGeom>
        </p:spPr>
        <p:txBody>
          <a:bodyPr wrap="none" fromWordArt="1">
            <a:prstTxWarp prst="textPlain">
              <a:avLst>
                <a:gd name="adj" fmla="val 50000"/>
              </a:avLst>
            </a:prstTxWarp>
          </a:bodyPr>
          <a:lstStyle/>
          <a:p>
            <a:pPr algn="ctr"/>
            <a:endParaRPr lang="ru-RU" sz="1800" kern="10">
              <a:ln w="9525">
                <a:noFill/>
                <a:round/>
                <a:headEnd/>
                <a:tailEnd/>
              </a:ln>
              <a:solidFill>
                <a:srgbClr val="FF3300"/>
              </a:solidFill>
              <a:effectLst>
                <a:outerShdw dist="38100" dir="2700000" algn="tl" rotWithShape="0">
                  <a:srgbClr val="C0C0C0"/>
                </a:outerShdw>
              </a:effectLst>
              <a:latin typeface="Arial Black"/>
            </a:endParaRPr>
          </a:p>
        </p:txBody>
      </p:sp>
      <p:sp>
        <p:nvSpPr>
          <p:cNvPr id="5" name="TextBox 4"/>
          <p:cNvSpPr txBox="1"/>
          <p:nvPr/>
        </p:nvSpPr>
        <p:spPr>
          <a:xfrm>
            <a:off x="750213" y="3284984"/>
            <a:ext cx="7629013" cy="1200329"/>
          </a:xfrm>
          <a:prstGeom prst="rect">
            <a:avLst/>
          </a:prstGeom>
          <a:noFill/>
        </p:spPr>
        <p:txBody>
          <a:bodyPr wrap="none">
            <a:spAutoFit/>
          </a:bodyPr>
          <a:lstStyle/>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Что надо знать о продажах, </a:t>
            </a:r>
          </a:p>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что бы продавать ИТС </a:t>
            </a: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СиЖ</a:t>
            </a:r>
            <a:endParaRPr lang="ru-RU" sz="3600"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36866"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6867" name="WordArt 16"/>
          <p:cNvSpPr>
            <a:spLocks noChangeArrowheads="1" noChangeShapeType="1" noTextEdit="1"/>
          </p:cNvSpPr>
          <p:nvPr/>
        </p:nvSpPr>
        <p:spPr bwMode="auto">
          <a:xfrm>
            <a:off x="1835150" y="3213100"/>
            <a:ext cx="5905500" cy="1511300"/>
          </a:xfrm>
          <a:prstGeom prst="rect">
            <a:avLst/>
          </a:prstGeom>
        </p:spPr>
        <p:txBody>
          <a:bodyPr wrap="none" fromWordArt="1">
            <a:prstTxWarp prst="textPlain">
              <a:avLst>
                <a:gd name="adj" fmla="val 50000"/>
              </a:avLst>
            </a:prstTxWarp>
          </a:bodyPr>
          <a:lstStyle/>
          <a:p>
            <a:pPr algn="ctr"/>
            <a:endParaRPr lang="ru-RU" sz="1800" kern="10">
              <a:ln w="9525">
                <a:noFill/>
                <a:round/>
                <a:headEnd/>
                <a:tailEnd/>
              </a:ln>
              <a:solidFill>
                <a:srgbClr val="FF3300"/>
              </a:solidFill>
              <a:effectLst>
                <a:outerShdw dist="38100" dir="2700000" algn="tl" rotWithShape="0">
                  <a:srgbClr val="C0C0C0"/>
                </a:outerShdw>
              </a:effectLst>
              <a:latin typeface="Arial Black"/>
            </a:endParaRPr>
          </a:p>
        </p:txBody>
      </p:sp>
      <p:sp>
        <p:nvSpPr>
          <p:cNvPr id="5" name="TextBox 4"/>
          <p:cNvSpPr txBox="1"/>
          <p:nvPr/>
        </p:nvSpPr>
        <p:spPr>
          <a:xfrm>
            <a:off x="787089" y="3284984"/>
            <a:ext cx="7555273" cy="1384995"/>
          </a:xfrm>
          <a:prstGeom prst="rect">
            <a:avLst/>
          </a:prstGeom>
          <a:noFill/>
        </p:spPr>
        <p:txBody>
          <a:bodyPr wrap="none">
            <a:spAutoFit/>
          </a:bodyPr>
          <a:lstStyle/>
          <a:p>
            <a:pPr algn="ctr">
              <a:defRPr/>
            </a:pPr>
            <a:r>
              <a:rPr lang="ru-RU" sz="2800" kern="10" dirty="0" smtClean="0">
                <a:ln w="9525">
                  <a:noFill/>
                  <a:round/>
                  <a:headEnd/>
                  <a:tailEnd/>
                </a:ln>
                <a:solidFill>
                  <a:srgbClr val="FF3300"/>
                </a:solidFill>
                <a:effectLst>
                  <a:outerShdw blurRad="38100" dist="38100" dir="2700000" algn="tl">
                    <a:srgbClr val="000000">
                      <a:alpha val="43137"/>
                    </a:srgbClr>
                  </a:outerShdw>
                </a:effectLst>
                <a:latin typeface="Arial Black"/>
                <a:ea typeface="Arial Unicode MS" pitchFamily="34" charset="-128"/>
                <a:cs typeface="Arial Unicode MS" pitchFamily="34" charset="-128"/>
              </a:rPr>
              <a:t>ИТС СТРОИТЕЛЬСТВО И ЖКХ</a:t>
            </a:r>
          </a:p>
          <a:p>
            <a:pPr algn="ctr">
              <a:defRPr/>
            </a:pPr>
            <a:r>
              <a:rPr lang="ru-RU" sz="2800" kern="10" dirty="0" smtClean="0">
                <a:ln w="9525">
                  <a:noFill/>
                  <a:round/>
                  <a:headEnd/>
                  <a:tailEnd/>
                </a:ln>
                <a:solidFill>
                  <a:srgbClr val="FF3300"/>
                </a:solidFill>
                <a:effectLst>
                  <a:outerShdw blurRad="38100" dist="38100" dir="2700000" algn="tl">
                    <a:srgbClr val="000000">
                      <a:alpha val="43137"/>
                    </a:srgbClr>
                  </a:outerShdw>
                </a:effectLst>
                <a:latin typeface="Arial Black"/>
                <a:ea typeface="Arial Unicode MS" pitchFamily="34" charset="-128"/>
                <a:cs typeface="Arial Unicode MS" pitchFamily="34" charset="-128"/>
              </a:rPr>
              <a:t>= </a:t>
            </a:r>
          </a:p>
          <a:p>
            <a:pPr algn="ctr">
              <a:defRPr/>
            </a:pPr>
            <a:r>
              <a:rPr lang="ru-RU" sz="2800" kern="10" dirty="0" smtClean="0">
                <a:ln w="9525">
                  <a:noFill/>
                  <a:round/>
                  <a:headEnd/>
                  <a:tailEnd/>
                </a:ln>
                <a:solidFill>
                  <a:srgbClr val="FF3300"/>
                </a:solidFill>
                <a:effectLst>
                  <a:outerShdw blurRad="38100" dist="38100" dir="2700000" algn="tl">
                    <a:srgbClr val="000000">
                      <a:alpha val="43137"/>
                    </a:srgbClr>
                  </a:outerShdw>
                </a:effectLst>
                <a:latin typeface="Arial Black"/>
                <a:ea typeface="Arial Unicode MS" pitchFamily="34" charset="-128"/>
                <a:cs typeface="Arial Unicode MS" pitchFamily="34" charset="-128"/>
              </a:rPr>
              <a:t>ИТС ПРОФ + отраслевая специфика</a:t>
            </a:r>
            <a:endParaRPr lang="ru-RU" sz="2800" dirty="0">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7" name="Прямоугольник 6"/>
          <p:cNvSpPr>
            <a:spLocks noChangeArrowheads="1"/>
          </p:cNvSpPr>
          <p:nvPr/>
        </p:nvSpPr>
        <p:spPr bwMode="auto">
          <a:xfrm>
            <a:off x="611560" y="3630503"/>
            <a:ext cx="7777112" cy="2246769"/>
          </a:xfrm>
          <a:prstGeom prst="rect">
            <a:avLst/>
          </a:prstGeom>
          <a:noFill/>
          <a:ln w="9525">
            <a:noFill/>
            <a:miter lim="800000"/>
            <a:headEnd/>
            <a:tailEnd/>
          </a:ln>
        </p:spPr>
        <p:txBody>
          <a:bodyPr wrap="square">
            <a:spAutoFit/>
          </a:bodyPr>
          <a:lstStyle/>
          <a:p>
            <a:pPr marL="342900" indent="-342900">
              <a:buClr>
                <a:srgbClr val="000000"/>
              </a:buClr>
              <a:buSzPct val="100000"/>
              <a:buFont typeface="Arial Black" pitchFamily="34"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ИТС это не </a:t>
            </a:r>
            <a:r>
              <a:rPr lang="ru-RU" sz="1400" b="1" dirty="0" smtClean="0">
                <a:solidFill>
                  <a:srgbClr val="262699"/>
                </a:solidFill>
                <a:latin typeface="Arial" charset="0"/>
              </a:rPr>
              <a:t>продукт</a:t>
            </a:r>
            <a:r>
              <a:rPr lang="ru-RU" sz="1400" dirty="0" smtClean="0">
                <a:solidFill>
                  <a:srgbClr val="000000"/>
                </a:solidFill>
                <a:latin typeface="Arial" charset="0"/>
              </a:rPr>
              <a:t> </a:t>
            </a:r>
            <a:r>
              <a:rPr lang="ru-RU" sz="1400" dirty="0" smtClean="0">
                <a:solidFill>
                  <a:srgbClr val="000000"/>
                </a:solidFill>
                <a:latin typeface="Arial" charset="0"/>
              </a:rPr>
              <a:t>— </a:t>
            </a:r>
            <a:r>
              <a:rPr lang="ru-RU" sz="1400" dirty="0" smtClean="0">
                <a:solidFill>
                  <a:srgbClr val="000000"/>
                </a:solidFill>
                <a:latin typeface="Arial" charset="0"/>
              </a:rPr>
              <a:t>не только </a:t>
            </a:r>
            <a:r>
              <a:rPr lang="ru-RU" sz="1400" dirty="0" smtClean="0">
                <a:solidFill>
                  <a:srgbClr val="000000"/>
                </a:solidFill>
                <a:latin typeface="Arial" charset="0"/>
              </a:rPr>
              <a:t>стандарты </a:t>
            </a:r>
            <a:r>
              <a:rPr lang="ru-RU" sz="1400" dirty="0" smtClean="0">
                <a:solidFill>
                  <a:srgbClr val="000000"/>
                </a:solidFill>
                <a:latin typeface="Arial" charset="0"/>
              </a:rPr>
              <a:t>и руководящие документы;</a:t>
            </a:r>
            <a:endParaRPr lang="ru-RU" sz="1400" dirty="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2228B"/>
                </a:solidFill>
                <a:latin typeface="Arial" charset="0"/>
              </a:rPr>
              <a:t>ИТС это КОМПЛЕКСНЫЙ сервис</a:t>
            </a:r>
            <a:r>
              <a:rPr lang="ru-RU" sz="1400" dirty="0" smtClean="0">
                <a:solidFill>
                  <a:srgbClr val="22228B"/>
                </a:solidFill>
                <a:latin typeface="Arial" charset="0"/>
              </a:rPr>
              <a:t> </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1С-Отчетность</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ЭДО</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1С-Лекторий</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1С-Линк</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Автономное рабочее место</a:t>
            </a:r>
          </a:p>
          <a:p>
            <a:pPr marL="1085850" lvl="1" indent="-342900">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err="1" smtClean="0">
                <a:solidFill>
                  <a:srgbClr val="000000"/>
                </a:solidFill>
                <a:latin typeface="Arial" charset="0"/>
              </a:rPr>
              <a:t>БухФон</a:t>
            </a:r>
            <a:endParaRPr lang="ru-RU" sz="1400" dirty="0" smtClean="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2228B"/>
                </a:solidFill>
                <a:latin typeface="Arial" charset="0"/>
              </a:rPr>
              <a:t>ИТС СТРОИТЕЛЬСТВО и ЖКХ </a:t>
            </a:r>
            <a:r>
              <a:rPr lang="ru-RU" sz="1400" dirty="0" smtClean="0">
                <a:solidFill>
                  <a:srgbClr val="000000"/>
                </a:solidFill>
                <a:latin typeface="Arial" charset="0"/>
              </a:rPr>
              <a:t>— инструмент удержания и развития отношений с клиентами уже находящимися на обслуживании</a:t>
            </a:r>
            <a:endParaRPr lang="ru-RU" sz="1400" dirty="0" smtClean="0">
              <a:solidFill>
                <a:srgbClr val="22228B"/>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94444E-6 -1.11111E-6 L 0.00087 -0.25833 " pathEditMode="relative" rAng="0" ptsTypes="AA">
                                      <p:cBhvr>
                                        <p:cTn id="6" dur="2000" fill="hold"/>
                                        <p:tgtEl>
                                          <p:spTgt spid="5"/>
                                        </p:tgtEl>
                                        <p:attrNameLst>
                                          <p:attrName>ppt_x</p:attrName>
                                          <p:attrName>ppt_y</p:attrName>
                                        </p:attrNameLst>
                                      </p:cBhvr>
                                      <p:rCtr x="0" y="-129"/>
                                    </p:animMotion>
                                  </p:childTnLst>
                                </p:cTn>
                              </p:par>
                            </p:childTnLst>
                          </p:cTn>
                        </p:par>
                        <p:par>
                          <p:cTn id="7" fill="hold">
                            <p:stCondLst>
                              <p:cond delay="2000"/>
                            </p:stCondLst>
                            <p:childTnLst>
                              <p:par>
                                <p:cTn id="8" presetID="55" presetClass="entr" presetSubtype="0" fill="hold" grpId="0" nodeType="after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38914" name="Прямоугольник 5"/>
          <p:cNvSpPr>
            <a:spLocks noChangeArrowheads="1"/>
          </p:cNvSpPr>
          <p:nvPr/>
        </p:nvSpPr>
        <p:spPr bwMode="auto">
          <a:xfrm>
            <a:off x="827088" y="1484313"/>
            <a:ext cx="7929562" cy="739775"/>
          </a:xfrm>
          <a:prstGeom prst="rect">
            <a:avLst/>
          </a:prstGeom>
          <a:noFill/>
          <a:ln w="9525">
            <a:noFill/>
            <a:miter lim="800000"/>
            <a:headEnd/>
            <a:tailEnd/>
          </a:ln>
        </p:spPr>
        <p:txBody>
          <a:bodyPr>
            <a:spAutoFit/>
          </a:bodyPr>
          <a:lstStyle/>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Verdana" pitchFamily="34" charset="0"/>
              </a:rPr>
              <a:t>КАК ЭТО ПРОДАТЬ?</a:t>
            </a:r>
            <a:br>
              <a:rPr lang="ru-RU" sz="1400" b="1">
                <a:solidFill>
                  <a:srgbClr val="000000"/>
                </a:solidFill>
                <a:latin typeface="Verdana" pitchFamily="34" charset="0"/>
              </a:rPr>
            </a:br>
            <a:endParaRPr lang="ru-RU" sz="1400" b="1">
              <a:solidFill>
                <a:srgbClr val="000000"/>
              </a:solidFill>
              <a:latin typeface="Verdana" pitchFamily="34"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FF0000"/>
                </a:solidFill>
                <a:latin typeface="Arial" charset="0"/>
              </a:rPr>
              <a:t>ИТС СТРОИТЕЛЬСТВО и ЖКХ БУХГАЛТЕРУ</a:t>
            </a:r>
            <a:endParaRPr lang="ru-RU" sz="1200" b="1">
              <a:solidFill>
                <a:srgbClr val="000000"/>
              </a:solidFill>
              <a:latin typeface="Arial" charset="0"/>
            </a:endParaRPr>
          </a:p>
        </p:txBody>
      </p:sp>
      <p:graphicFrame>
        <p:nvGraphicFramePr>
          <p:cNvPr id="10267" name="Group 27"/>
          <p:cNvGraphicFramePr>
            <a:graphicFrameLocks noGrp="1"/>
          </p:cNvGraphicFramePr>
          <p:nvPr/>
        </p:nvGraphicFramePr>
        <p:xfrm>
          <a:off x="179388" y="2278063"/>
          <a:ext cx="8856662" cy="4464051"/>
        </p:xfrm>
        <a:graphic>
          <a:graphicData uri="http://schemas.openxmlformats.org/drawingml/2006/table">
            <a:tbl>
              <a:tblPr/>
              <a:tblGrid>
                <a:gridCol w="3059112"/>
                <a:gridCol w="2809875"/>
                <a:gridCol w="2987675"/>
              </a:tblGrid>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Новый пользователь отраслевого решения</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Есть договор ИТС ПРОФ</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Есть договор ИТС ТЕХНО</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r>
              <a:tr h="3468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Есть льготный полугодовой договор именно на ИТС СиЖ.</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Планомерно возим именно </a:t>
                      </a:r>
                      <a:r>
                        <a:rPr kumimoji="0" lang="en-US"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DVD-</a:t>
                      </a: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выпуски именно этого ИТС</a:t>
                      </a:r>
                    </a:p>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При заключении платного договора счет  сразу на ИТС СиЖ, без вариантов.</a:t>
                      </a:r>
                    </a:p>
                    <a:p>
                      <a:pPr marL="0" marR="0" lvl="0"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Клиент уже готов, однозначно уверен, что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228B"/>
                          </a:solidFill>
                          <a:effectLst/>
                          <a:latin typeface="Arial" charset="0"/>
                          <a:ea typeface="Arial Unicode MS" pitchFamily="34" charset="-128"/>
                          <a:cs typeface="Arial Unicode MS" pitchFamily="34" charset="-128"/>
                        </a:rPr>
                        <a:t>Отраслевое ПП = отраслевой ИТС</a:t>
                      </a: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Вы пользуетесь ИТС?</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Нет, там нет для меня ничего интересного.</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Наверняка слышали такой ответ. Правильно дальше так: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22228B"/>
                          </a:solidFill>
                          <a:effectLst/>
                          <a:latin typeface="Arial" charset="0"/>
                          <a:ea typeface="Arial Unicode MS" pitchFamily="34" charset="-128"/>
                          <a:cs typeface="Arial Unicode MS" pitchFamily="34" charset="-128"/>
                        </a:rPr>
                        <a:t> Точно, вы же пользуетесь «обычным» ИТС, а он больше для торговых компаний, там для вас действительно мало интересного. </a:t>
                      </a:r>
                      <a:r>
                        <a:rPr kumimoji="0" lang="ru-RU" sz="1400" b="1" i="0" u="none" strike="noStrike" cap="none" normalizeH="0" baseline="0" dirty="0" smtClean="0">
                          <a:ln>
                            <a:noFill/>
                          </a:ln>
                          <a:solidFill>
                            <a:srgbClr val="22228B"/>
                          </a:solidFill>
                          <a:effectLst/>
                          <a:latin typeface="Arial" charset="0"/>
                          <a:ea typeface="Arial Unicode MS" pitchFamily="34" charset="-128"/>
                          <a:cs typeface="Arial Unicode MS" pitchFamily="34" charset="-128"/>
                        </a:rPr>
                        <a:t>Для вас, строителей есть специальный ИТС СТРОИТЕЛЬСТВО и ЖКХ!</a:t>
                      </a: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А почему именно ТЕХНО?</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Я пользовалась раньше </a:t>
                      </a:r>
                      <a:r>
                        <a:rPr kumimoji="0" lang="ru-RU" sz="1400" b="0" i="0" u="none" strike="noStrike" cap="none" normalizeH="0" baseline="0" dirty="0" err="1" smtClean="0">
                          <a:ln>
                            <a:noFill/>
                          </a:ln>
                          <a:solidFill>
                            <a:srgbClr val="000000"/>
                          </a:solidFill>
                          <a:effectLst/>
                          <a:latin typeface="Arial" charset="0"/>
                          <a:ea typeface="Arial Unicode MS" pitchFamily="34" charset="-128"/>
                          <a:cs typeface="Arial Unicode MS" pitchFamily="34" charset="-128"/>
                        </a:rPr>
                        <a:t>ПРОФом</a:t>
                      </a: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 но там нет для меня ничего интересного. Так зачем платить больше.</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Дальше уже умеем: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Совершенно верно, именно поэтому фотографы не платят за подписку на журнал по кролиководству.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228B"/>
                          </a:solidFill>
                          <a:effectLst/>
                          <a:latin typeface="Arial" charset="0"/>
                          <a:ea typeface="Arial Unicode MS" pitchFamily="34" charset="-128"/>
                          <a:cs typeface="Arial Unicode MS" pitchFamily="34" charset="-128"/>
                        </a:rPr>
                        <a:t>Для строителей есть специальный ИТС СТРОИТЕЛЬСТВО и ЖКХ!</a:t>
                      </a:r>
                      <a:endParaRPr kumimoji="0" lang="ru-RU" sz="14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38930"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ПОЗИЦИОНИРОВАНИЕ И ПРИЁМЫ ПРОДАЖ</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
        <p:nvSpPr>
          <p:cNvPr id="40963" name="Прямоугольник 5"/>
          <p:cNvSpPr>
            <a:spLocks noChangeArrowheads="1"/>
          </p:cNvSpPr>
          <p:nvPr/>
        </p:nvSpPr>
        <p:spPr bwMode="auto">
          <a:xfrm>
            <a:off x="571500" y="3416300"/>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Arial" charset="0"/>
              </a:rPr>
              <a:t>НЕ ПОЛУЧИЛОСЬ?</a:t>
            </a:r>
            <a:endParaRPr lang="ru-RU" sz="1600" b="1">
              <a:solidFill>
                <a:srgbClr val="000000"/>
              </a:solidFill>
              <a:latin typeface="Arial" charset="0"/>
            </a:endParaRPr>
          </a:p>
        </p:txBody>
      </p:sp>
      <p:sp>
        <p:nvSpPr>
          <p:cNvPr id="40964" name="Прямоугольник 7"/>
          <p:cNvSpPr>
            <a:spLocks noChangeArrowheads="1"/>
          </p:cNvSpPr>
          <p:nvPr/>
        </p:nvSpPr>
        <p:spPr bwMode="auto">
          <a:xfrm>
            <a:off x="571500" y="4059238"/>
            <a:ext cx="7929563"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22228B"/>
                </a:solidFill>
                <a:latin typeface="Arial" charset="0"/>
              </a:rPr>
              <a:t>Ничего страшного, проиграно сражение, но не война!</a:t>
            </a:r>
            <a:endParaRPr lang="ru-RU" sz="1600" b="1">
              <a:solidFill>
                <a:srgbClr val="22228B"/>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grpSp>
        <p:nvGrpSpPr>
          <p:cNvPr id="43010" name="Группа 14"/>
          <p:cNvGrpSpPr>
            <a:grpSpLocks/>
          </p:cNvGrpSpPr>
          <p:nvPr/>
        </p:nvGrpSpPr>
        <p:grpSpPr bwMode="auto">
          <a:xfrm rot="10800000">
            <a:off x="2643188" y="714375"/>
            <a:ext cx="3600450" cy="3773488"/>
            <a:chOff x="2817254" y="3571876"/>
            <a:chExt cx="3600000" cy="3774081"/>
          </a:xfrm>
        </p:grpSpPr>
        <p:sp>
          <p:nvSpPr>
            <p:cNvPr id="8" name="Дуга 7"/>
            <p:cNvSpPr/>
            <p:nvPr/>
          </p:nvSpPr>
          <p:spPr bwMode="auto">
            <a:xfrm rot="-2700000">
              <a:off x="2817254" y="3746528"/>
              <a:ext cx="3600000" cy="3599429"/>
            </a:xfrm>
            <a:prstGeom prst="arc">
              <a:avLst/>
            </a:prstGeom>
            <a:no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cxnSp>
          <p:nvCxnSpPr>
            <p:cNvPr id="10" name="Прямая соединительная линия 9"/>
            <p:cNvCxnSpPr/>
            <p:nvPr/>
          </p:nvCxnSpPr>
          <p:spPr bwMode="auto">
            <a:xfrm rot="5400000">
              <a:off x="4481515" y="3661584"/>
              <a:ext cx="17941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1" name="Прямая соединительная линия 10"/>
            <p:cNvCxnSpPr/>
            <p:nvPr/>
          </p:nvCxnSpPr>
          <p:spPr bwMode="auto">
            <a:xfrm rot="2700000">
              <a:off x="3258499" y="4119649"/>
              <a:ext cx="181003"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2" name="Прямая соединительная линия 11"/>
            <p:cNvCxnSpPr/>
            <p:nvPr/>
          </p:nvCxnSpPr>
          <p:spPr bwMode="auto">
            <a:xfrm rot="6720000">
              <a:off x="5159292" y="3798131"/>
              <a:ext cx="17941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3" name="Прямая соединительная линия 12"/>
            <p:cNvCxnSpPr/>
            <p:nvPr/>
          </p:nvCxnSpPr>
          <p:spPr bwMode="auto">
            <a:xfrm rot="18900000">
              <a:off x="5847413" y="4119650"/>
              <a:ext cx="179365"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4" name="Прямая соединительная линия 13"/>
            <p:cNvCxnSpPr/>
            <p:nvPr/>
          </p:nvCxnSpPr>
          <p:spPr bwMode="auto">
            <a:xfrm rot="14880000" flipV="1">
              <a:off x="3802150" y="3798131"/>
              <a:ext cx="17941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grpSp>
        <p:nvGrpSpPr>
          <p:cNvPr id="43011" name="Группа 15"/>
          <p:cNvGrpSpPr>
            <a:grpSpLocks/>
          </p:cNvGrpSpPr>
          <p:nvPr/>
        </p:nvGrpSpPr>
        <p:grpSpPr bwMode="auto">
          <a:xfrm rot="6922379">
            <a:off x="4645819" y="1902619"/>
            <a:ext cx="1797050" cy="1931988"/>
            <a:chOff x="2817254" y="3571876"/>
            <a:chExt cx="3600000" cy="3774081"/>
          </a:xfrm>
        </p:grpSpPr>
        <p:sp>
          <p:nvSpPr>
            <p:cNvPr id="17" name="Дуга 16"/>
            <p:cNvSpPr/>
            <p:nvPr/>
          </p:nvSpPr>
          <p:spPr bwMode="auto">
            <a:xfrm rot="-2700000">
              <a:off x="2816544" y="3758570"/>
              <a:ext cx="3600000" cy="3600416"/>
            </a:xfrm>
            <a:prstGeom prst="arc">
              <a:avLst/>
            </a:prstGeom>
            <a:no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cxnSp>
          <p:nvCxnSpPr>
            <p:cNvPr id="18" name="Прямая соединительная линия 17"/>
            <p:cNvCxnSpPr/>
            <p:nvPr/>
          </p:nvCxnSpPr>
          <p:spPr bwMode="auto">
            <a:xfrm rot="5400000">
              <a:off x="4478277" y="3657375"/>
              <a:ext cx="17986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9" name="Прямая соединительная линия 18"/>
            <p:cNvCxnSpPr/>
            <p:nvPr/>
          </p:nvCxnSpPr>
          <p:spPr bwMode="auto">
            <a:xfrm rot="2700000">
              <a:off x="3257479" y="4136147"/>
              <a:ext cx="17986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0" name="Прямая соединительная линия 19"/>
            <p:cNvCxnSpPr/>
            <p:nvPr/>
          </p:nvCxnSpPr>
          <p:spPr bwMode="auto">
            <a:xfrm rot="6720000">
              <a:off x="5149816" y="3786138"/>
              <a:ext cx="17986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1" name="Прямая соединительная линия 20"/>
            <p:cNvCxnSpPr/>
            <p:nvPr/>
          </p:nvCxnSpPr>
          <p:spPr bwMode="auto">
            <a:xfrm rot="18900000">
              <a:off x="5826126" y="4132763"/>
              <a:ext cx="178092"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2" name="Прямая соединительная линия 21"/>
            <p:cNvCxnSpPr/>
            <p:nvPr/>
          </p:nvCxnSpPr>
          <p:spPr bwMode="auto">
            <a:xfrm rot="14880000" flipV="1">
              <a:off x="3800970" y="3798995"/>
              <a:ext cx="179866"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grpSp>
        <p:nvGrpSpPr>
          <p:cNvPr id="43012" name="Группа 22"/>
          <p:cNvGrpSpPr>
            <a:grpSpLocks/>
          </p:cNvGrpSpPr>
          <p:nvPr/>
        </p:nvGrpSpPr>
        <p:grpSpPr bwMode="auto">
          <a:xfrm rot="12615685" flipH="1">
            <a:off x="2365375" y="1535113"/>
            <a:ext cx="1795463" cy="1933575"/>
            <a:chOff x="2817254" y="3571876"/>
            <a:chExt cx="3600000" cy="3774081"/>
          </a:xfrm>
        </p:grpSpPr>
        <p:sp>
          <p:nvSpPr>
            <p:cNvPr id="24" name="Дуга 23"/>
            <p:cNvSpPr/>
            <p:nvPr/>
          </p:nvSpPr>
          <p:spPr bwMode="auto">
            <a:xfrm rot="-2700000">
              <a:off x="2807277" y="3776737"/>
              <a:ext cx="3600000" cy="3600560"/>
            </a:xfrm>
            <a:prstGeom prst="arc">
              <a:avLst/>
            </a:prstGeom>
            <a:no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cxnSp>
          <p:nvCxnSpPr>
            <p:cNvPr id="25" name="Прямая соединительная линия 24"/>
            <p:cNvCxnSpPr/>
            <p:nvPr/>
          </p:nvCxnSpPr>
          <p:spPr bwMode="auto">
            <a:xfrm rot="5400000">
              <a:off x="4483792" y="3665549"/>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6" name="Прямая соединительная линия 25"/>
            <p:cNvCxnSpPr/>
            <p:nvPr/>
          </p:nvCxnSpPr>
          <p:spPr bwMode="auto">
            <a:xfrm rot="2700000">
              <a:off x="3261400" y="4137179"/>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7" name="Прямая соединительная линия 26"/>
            <p:cNvCxnSpPr/>
            <p:nvPr/>
          </p:nvCxnSpPr>
          <p:spPr bwMode="auto">
            <a:xfrm rot="6720000">
              <a:off x="5159682" y="3798316"/>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8" name="Прямая соединительная линия 27"/>
            <p:cNvCxnSpPr/>
            <p:nvPr/>
          </p:nvCxnSpPr>
          <p:spPr bwMode="auto">
            <a:xfrm rot="18900000">
              <a:off x="5827249" y="4140294"/>
              <a:ext cx="181431"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9" name="Прямая соединительная линия 28"/>
            <p:cNvCxnSpPr/>
            <p:nvPr/>
          </p:nvCxnSpPr>
          <p:spPr bwMode="auto">
            <a:xfrm rot="14880000" flipV="1">
              <a:off x="3800319" y="3797533"/>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grpSp>
        <p:nvGrpSpPr>
          <p:cNvPr id="5" name="Группа 53"/>
          <p:cNvGrpSpPr>
            <a:grpSpLocks/>
          </p:cNvGrpSpPr>
          <p:nvPr/>
        </p:nvGrpSpPr>
        <p:grpSpPr bwMode="auto">
          <a:xfrm>
            <a:off x="3857625" y="4929188"/>
            <a:ext cx="1285875" cy="1285875"/>
            <a:chOff x="3857620" y="4929198"/>
            <a:chExt cx="1285884" cy="1285884"/>
          </a:xfrm>
        </p:grpSpPr>
        <p:sp>
          <p:nvSpPr>
            <p:cNvPr id="30" name="Трапеция 29"/>
            <p:cNvSpPr/>
            <p:nvPr/>
          </p:nvSpPr>
          <p:spPr bwMode="auto">
            <a:xfrm>
              <a:off x="4071935" y="5357826"/>
              <a:ext cx="857256" cy="857256"/>
            </a:xfrm>
            <a:prstGeom prst="trapezoid">
              <a:avLst/>
            </a:prstGeom>
            <a:solidFill>
              <a:srgbClr val="FF0000"/>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3033" name="Равнобедренный треугольник 32"/>
            <p:cNvSpPr>
              <a:spLocks noChangeArrowheads="1"/>
            </p:cNvSpPr>
            <p:nvPr/>
          </p:nvSpPr>
          <p:spPr bwMode="auto">
            <a:xfrm>
              <a:off x="3857620" y="4929198"/>
              <a:ext cx="1285884" cy="500066"/>
            </a:xfrm>
            <a:prstGeom prst="triangle">
              <a:avLst>
                <a:gd name="adj" fmla="val 50000"/>
              </a:avLst>
            </a:prstGeom>
            <a:solidFill>
              <a:srgbClr val="FF0000"/>
            </a:solidFill>
            <a:ln w="9525" algn="ctr">
              <a:noFill/>
              <a:round/>
              <a:headEnd/>
              <a:tailEnd/>
            </a:ln>
          </p:spPr>
          <p:txBody>
            <a:bodyPr/>
            <a:lstStyle/>
            <a:p>
              <a:pPr>
                <a:buClr>
                  <a:srgbClr val="000000"/>
                </a:buClr>
                <a:buSzPct val="100000"/>
                <a:buFont typeface="Times New Roman" pitchFamily="18" charset="0"/>
                <a:buNone/>
              </a:pPr>
              <a:endParaRPr lang="ru-RU"/>
            </a:p>
          </p:txBody>
        </p:sp>
      </p:grpSp>
      <p:grpSp>
        <p:nvGrpSpPr>
          <p:cNvPr id="6" name="Группа 56"/>
          <p:cNvGrpSpPr>
            <a:grpSpLocks/>
          </p:cNvGrpSpPr>
          <p:nvPr/>
        </p:nvGrpSpPr>
        <p:grpSpPr bwMode="auto">
          <a:xfrm>
            <a:off x="5773738" y="3429000"/>
            <a:ext cx="1441450" cy="2886075"/>
            <a:chOff x="5773962" y="3429000"/>
            <a:chExt cx="1441244" cy="2886203"/>
          </a:xfrm>
        </p:grpSpPr>
        <p:sp>
          <p:nvSpPr>
            <p:cNvPr id="34" name="Трапеция 33"/>
            <p:cNvSpPr/>
            <p:nvPr/>
          </p:nvSpPr>
          <p:spPr bwMode="auto">
            <a:xfrm rot="967345">
              <a:off x="5773962" y="3711588"/>
              <a:ext cx="857127" cy="2603615"/>
            </a:xfrm>
            <a:prstGeom prst="trapezoid">
              <a:avLst/>
            </a:prstGeom>
            <a:solidFill>
              <a:srgbClr val="FF0000"/>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3031" name="Равнобедренный треугольник 34"/>
            <p:cNvSpPr>
              <a:spLocks noChangeArrowheads="1"/>
            </p:cNvSpPr>
            <p:nvPr/>
          </p:nvSpPr>
          <p:spPr bwMode="auto">
            <a:xfrm>
              <a:off x="5929322" y="3429000"/>
              <a:ext cx="1285884" cy="500066"/>
            </a:xfrm>
            <a:prstGeom prst="triangle">
              <a:avLst>
                <a:gd name="adj" fmla="val 50000"/>
              </a:avLst>
            </a:prstGeom>
            <a:solidFill>
              <a:srgbClr val="FF0000"/>
            </a:solidFill>
            <a:ln w="9525" algn="ctr">
              <a:noFill/>
              <a:round/>
              <a:headEnd/>
              <a:tailEnd/>
            </a:ln>
          </p:spPr>
          <p:txBody>
            <a:bodyPr/>
            <a:lstStyle/>
            <a:p>
              <a:pPr>
                <a:buClr>
                  <a:srgbClr val="000000"/>
                </a:buClr>
                <a:buSzPct val="100000"/>
                <a:buFont typeface="Times New Roman" pitchFamily="18" charset="0"/>
                <a:buNone/>
              </a:pPr>
              <a:endParaRPr lang="ru-RU"/>
            </a:p>
          </p:txBody>
        </p:sp>
      </p:grpSp>
      <p:grpSp>
        <p:nvGrpSpPr>
          <p:cNvPr id="7" name="Группа 55"/>
          <p:cNvGrpSpPr>
            <a:grpSpLocks/>
          </p:cNvGrpSpPr>
          <p:nvPr/>
        </p:nvGrpSpPr>
        <p:grpSpPr bwMode="auto">
          <a:xfrm>
            <a:off x="1739900" y="3357563"/>
            <a:ext cx="1416050" cy="2957512"/>
            <a:chOff x="1739448" y="3357562"/>
            <a:chExt cx="1416276" cy="2957641"/>
          </a:xfrm>
        </p:grpSpPr>
        <p:sp>
          <p:nvSpPr>
            <p:cNvPr id="36" name="Трапеция 35"/>
            <p:cNvSpPr/>
            <p:nvPr/>
          </p:nvSpPr>
          <p:spPr bwMode="auto">
            <a:xfrm rot="20632655" flipH="1">
              <a:off x="2298337" y="3711589"/>
              <a:ext cx="857387" cy="2603614"/>
            </a:xfrm>
            <a:prstGeom prst="trapezoid">
              <a:avLst/>
            </a:prstGeom>
            <a:solidFill>
              <a:srgbClr val="FF0000"/>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3029" name="Равнобедренный треугольник 36"/>
            <p:cNvSpPr>
              <a:spLocks noChangeArrowheads="1"/>
            </p:cNvSpPr>
            <p:nvPr/>
          </p:nvSpPr>
          <p:spPr bwMode="auto">
            <a:xfrm flipH="1">
              <a:off x="1739448" y="3357562"/>
              <a:ext cx="1285884" cy="500066"/>
            </a:xfrm>
            <a:prstGeom prst="triangle">
              <a:avLst>
                <a:gd name="adj" fmla="val 50000"/>
              </a:avLst>
            </a:prstGeom>
            <a:solidFill>
              <a:srgbClr val="FF0000"/>
            </a:solidFill>
            <a:ln w="9525" algn="ctr">
              <a:noFill/>
              <a:round/>
              <a:headEnd/>
              <a:tailEnd/>
            </a:ln>
          </p:spPr>
          <p:txBody>
            <a:bodyPr/>
            <a:lstStyle/>
            <a:p>
              <a:pPr>
                <a:buClr>
                  <a:srgbClr val="000000"/>
                </a:buClr>
                <a:buSzPct val="100000"/>
                <a:buFont typeface="Times New Roman" pitchFamily="18" charset="0"/>
                <a:buNone/>
              </a:pPr>
              <a:endParaRPr lang="ru-RU"/>
            </a:p>
          </p:txBody>
        </p:sp>
      </p:grpSp>
      <p:sp>
        <p:nvSpPr>
          <p:cNvPr id="43016" name="Rectangle 7"/>
          <p:cNvSpPr>
            <a:spLocks noChangeArrowheads="1"/>
          </p:cNvSpPr>
          <p:nvPr/>
        </p:nvSpPr>
        <p:spPr bwMode="auto">
          <a:xfrm>
            <a:off x="3786188" y="3786188"/>
            <a:ext cx="1357312"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Бухгалтер</a:t>
            </a:r>
          </a:p>
        </p:txBody>
      </p:sp>
      <p:sp>
        <p:nvSpPr>
          <p:cNvPr id="43017" name="Rectangle 7"/>
          <p:cNvSpPr>
            <a:spLocks noChangeArrowheads="1"/>
          </p:cNvSpPr>
          <p:nvPr/>
        </p:nvSpPr>
        <p:spPr bwMode="auto">
          <a:xfrm rot="1989133">
            <a:off x="2322513" y="2847975"/>
            <a:ext cx="1357312"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Сметчик</a:t>
            </a:r>
          </a:p>
        </p:txBody>
      </p:sp>
      <p:sp>
        <p:nvSpPr>
          <p:cNvPr id="43018" name="Rectangle 7"/>
          <p:cNvSpPr>
            <a:spLocks noChangeArrowheads="1"/>
          </p:cNvSpPr>
          <p:nvPr/>
        </p:nvSpPr>
        <p:spPr bwMode="auto">
          <a:xfrm rot="-4032067">
            <a:off x="5357018" y="2897982"/>
            <a:ext cx="1357313"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Юрист</a:t>
            </a:r>
          </a:p>
        </p:txBody>
      </p:sp>
      <p:sp>
        <p:nvSpPr>
          <p:cNvPr id="43019" name="Rectangle 7"/>
          <p:cNvSpPr>
            <a:spLocks noChangeArrowheads="1"/>
          </p:cNvSpPr>
          <p:nvPr/>
        </p:nvSpPr>
        <p:spPr bwMode="auto">
          <a:xfrm>
            <a:off x="214313" y="1500188"/>
            <a:ext cx="7215187"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Шашки наголо !</a:t>
            </a:r>
          </a:p>
        </p:txBody>
      </p:sp>
      <p:sp>
        <p:nvSpPr>
          <p:cNvPr id="42" name="Rectangle 7"/>
          <p:cNvSpPr>
            <a:spLocks noChangeArrowheads="1"/>
          </p:cNvSpPr>
          <p:nvPr/>
        </p:nvSpPr>
        <p:spPr bwMode="auto">
          <a:xfrm>
            <a:off x="3786188" y="4578350"/>
            <a:ext cx="1357312"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ИТС ТЕХНО</a:t>
            </a:r>
          </a:p>
        </p:txBody>
      </p:sp>
      <p:sp>
        <p:nvSpPr>
          <p:cNvPr id="43021" name="Rectangle 7"/>
          <p:cNvSpPr>
            <a:spLocks noChangeArrowheads="1"/>
          </p:cNvSpPr>
          <p:nvPr/>
        </p:nvSpPr>
        <p:spPr bwMode="auto">
          <a:xfrm>
            <a:off x="4429125" y="3071813"/>
            <a:ext cx="1357313" cy="30956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22228B"/>
                </a:solidFill>
                <a:latin typeface="Verdana" pitchFamily="34" charset="0"/>
              </a:rPr>
              <a:t>ИТС ПРОФ</a:t>
            </a:r>
          </a:p>
        </p:txBody>
      </p:sp>
      <p:sp>
        <p:nvSpPr>
          <p:cNvPr id="43022" name="Rectangle 7"/>
          <p:cNvSpPr>
            <a:spLocks noChangeArrowheads="1"/>
          </p:cNvSpPr>
          <p:nvPr/>
        </p:nvSpPr>
        <p:spPr bwMode="auto">
          <a:xfrm>
            <a:off x="2786063" y="1857375"/>
            <a:ext cx="3214687" cy="728663"/>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22228B"/>
                </a:solidFill>
                <a:latin typeface="Verdana" pitchFamily="34" charset="0"/>
              </a:rPr>
              <a:t>ИТС </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22228B"/>
                </a:solidFill>
                <a:latin typeface="Verdana" pitchFamily="34" charset="0"/>
              </a:rPr>
              <a:t>СТРОИТЕЛЬСТВО и ЖКХ</a:t>
            </a:r>
          </a:p>
        </p:txBody>
      </p:sp>
      <p:sp>
        <p:nvSpPr>
          <p:cNvPr id="45" name="Rectangle 7"/>
          <p:cNvSpPr>
            <a:spLocks noChangeArrowheads="1"/>
          </p:cNvSpPr>
          <p:nvPr/>
        </p:nvSpPr>
        <p:spPr bwMode="auto">
          <a:xfrm>
            <a:off x="7143750" y="2060848"/>
            <a:ext cx="1749425" cy="2961966"/>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smtClean="0">
                <a:solidFill>
                  <a:srgbClr val="FF0000"/>
                </a:solidFill>
                <a:latin typeface="Verdana" pitchFamily="34" charset="0"/>
              </a:rPr>
              <a:t>База ГАРАНТ,</a:t>
            </a:r>
            <a:endParaRPr lang="ru-RU" sz="1200" b="1" dirty="0">
              <a:solidFill>
                <a:srgbClr val="FF0000"/>
              </a:solidFill>
              <a:latin typeface="Verdana" pitchFamily="34" charset="0"/>
            </a:endParaRP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0000"/>
                </a:solidFill>
                <a:latin typeface="Verdana" pitchFamily="34" charset="0"/>
              </a:rPr>
              <a:t>и </a:t>
            </a:r>
            <a:r>
              <a:rPr lang="ru-RU" sz="1200" b="1" dirty="0" smtClean="0">
                <a:solidFill>
                  <a:srgbClr val="FF0000"/>
                </a:solidFill>
                <a:latin typeface="Verdana" pitchFamily="34" charset="0"/>
              </a:rPr>
              <a:t>даже больше:</a:t>
            </a:r>
            <a:endParaRPr lang="ru-RU" sz="1200" b="1" dirty="0">
              <a:solidFill>
                <a:srgbClr val="FF0000"/>
              </a:solidFill>
              <a:latin typeface="Verdana" pitchFamily="34" charset="0"/>
            </a:endParaRP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smtClean="0">
                <a:solidFill>
                  <a:srgbClr val="FF0000"/>
                </a:solidFill>
                <a:latin typeface="Verdana" pitchFamily="34" charset="0"/>
              </a:rPr>
              <a:t>Справочник по договорным отношениям</a:t>
            </a:r>
            <a:br>
              <a:rPr lang="ru-RU" sz="1200" b="1" dirty="0" smtClean="0">
                <a:solidFill>
                  <a:srgbClr val="FF0000"/>
                </a:solidFill>
                <a:latin typeface="Verdana" pitchFamily="34" charset="0"/>
              </a:rPr>
            </a:br>
            <a:r>
              <a:rPr lang="ru-RU" sz="1200" b="1" dirty="0" smtClean="0">
                <a:solidFill>
                  <a:srgbClr val="FF0000"/>
                </a:solidFill>
                <a:latin typeface="Verdana" pitchFamily="34" charset="0"/>
              </a:rPr>
              <a:t/>
            </a:r>
            <a:br>
              <a:rPr lang="ru-RU" sz="1200" b="1" dirty="0" smtClean="0">
                <a:solidFill>
                  <a:srgbClr val="FF0000"/>
                </a:solidFill>
                <a:latin typeface="Verdana" pitchFamily="34" charset="0"/>
              </a:rPr>
            </a:br>
            <a:r>
              <a:rPr lang="ru-RU" sz="1200" b="1" dirty="0" smtClean="0">
                <a:solidFill>
                  <a:srgbClr val="FF0000"/>
                </a:solidFill>
                <a:latin typeface="Verdana" pitchFamily="34" charset="0"/>
              </a:rPr>
              <a:t> Комментарии к законам, письмам и решениям судов</a:t>
            </a:r>
            <a:br>
              <a:rPr lang="ru-RU" sz="1200" b="1" dirty="0" smtClean="0">
                <a:solidFill>
                  <a:srgbClr val="FF0000"/>
                </a:solidFill>
                <a:latin typeface="Verdana" pitchFamily="34" charset="0"/>
              </a:rPr>
            </a:br>
            <a:r>
              <a:rPr lang="ru-RU" sz="1200" b="1" dirty="0" smtClean="0">
                <a:solidFill>
                  <a:srgbClr val="FF0000"/>
                </a:solidFill>
                <a:latin typeface="Verdana" pitchFamily="34" charset="0"/>
              </a:rPr>
              <a:t/>
            </a:r>
            <a:br>
              <a:rPr lang="ru-RU" sz="1200" b="1" dirty="0" smtClean="0">
                <a:solidFill>
                  <a:srgbClr val="FF0000"/>
                </a:solidFill>
                <a:latin typeface="Verdana" pitchFamily="34" charset="0"/>
              </a:rPr>
            </a:br>
            <a:r>
              <a:rPr lang="ru-RU" sz="1200" b="1" dirty="0" smtClean="0">
                <a:solidFill>
                  <a:srgbClr val="FF0000"/>
                </a:solidFill>
                <a:latin typeface="Verdana" pitchFamily="34" charset="0"/>
              </a:rPr>
              <a:t> Проверки контролирующими органами </a:t>
            </a:r>
            <a:endParaRPr lang="ru-RU" sz="1200" b="1" dirty="0">
              <a:solidFill>
                <a:srgbClr val="FF0000"/>
              </a:solidFill>
              <a:latin typeface="Verdana" pitchFamily="34" charset="0"/>
            </a:endParaRPr>
          </a:p>
        </p:txBody>
      </p:sp>
      <p:sp>
        <p:nvSpPr>
          <p:cNvPr id="46" name="Rectangle 7"/>
          <p:cNvSpPr>
            <a:spLocks noChangeArrowheads="1"/>
          </p:cNvSpPr>
          <p:nvPr/>
        </p:nvSpPr>
        <p:spPr bwMode="auto">
          <a:xfrm>
            <a:off x="179388" y="2643188"/>
            <a:ext cx="1655762" cy="129997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0000"/>
                </a:solidFill>
                <a:latin typeface="Verdana" pitchFamily="34" charset="0"/>
              </a:rPr>
              <a:t>Почти все </a:t>
            </a:r>
            <a:r>
              <a:rPr lang="ru-RU" sz="1200" b="1" dirty="0" smtClean="0">
                <a:solidFill>
                  <a:srgbClr val="FF0000"/>
                </a:solidFill>
                <a:latin typeface="Verdana" pitchFamily="34" charset="0"/>
              </a:rPr>
              <a:t/>
            </a:r>
            <a:br>
              <a:rPr lang="ru-RU" sz="1200" b="1" dirty="0" smtClean="0">
                <a:solidFill>
                  <a:srgbClr val="FF0000"/>
                </a:solidFill>
                <a:latin typeface="Verdana" pitchFamily="34" charset="0"/>
              </a:rPr>
            </a:br>
            <a:r>
              <a:rPr lang="ru-RU" sz="1200" b="1" dirty="0" smtClean="0">
                <a:solidFill>
                  <a:srgbClr val="FF0000"/>
                </a:solidFill>
                <a:latin typeface="Verdana" pitchFamily="34" charset="0"/>
              </a:rPr>
              <a:t>СНиП</a:t>
            </a:r>
            <a:r>
              <a:rPr lang="ru-RU" sz="1200" b="1" dirty="0">
                <a:solidFill>
                  <a:srgbClr val="FF0000"/>
                </a:solidFill>
                <a:latin typeface="Verdana" pitchFamily="34" charset="0"/>
              </a:rPr>
              <a:t>, МДС, ГСН</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0000"/>
                </a:solidFill>
                <a:latin typeface="Verdana" pitchFamily="34" charset="0"/>
              </a:rPr>
              <a:t>90% всех ГОСТ</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0000"/>
                </a:solidFill>
                <a:latin typeface="Verdana" pitchFamily="34" charset="0"/>
              </a:rPr>
              <a:t> </a:t>
            </a:r>
            <a:r>
              <a:rPr lang="ru-RU" sz="1200" b="1" dirty="0" smtClean="0">
                <a:solidFill>
                  <a:srgbClr val="FF0000"/>
                </a:solidFill>
                <a:latin typeface="Verdana" pitchFamily="34" charset="0"/>
              </a:rPr>
              <a:t>Справки и </a:t>
            </a:r>
            <a:r>
              <a:rPr lang="ru-RU" sz="1200" b="1" dirty="0">
                <a:solidFill>
                  <a:srgbClr val="FF0000"/>
                </a:solidFill>
                <a:latin typeface="Verdana" pitchFamily="34" charset="0"/>
              </a:rPr>
              <a:t>методики</a:t>
            </a:r>
          </a:p>
        </p:txBody>
      </p:sp>
      <p:sp>
        <p:nvSpPr>
          <p:cNvPr id="55" name="Крест 54"/>
          <p:cNvSpPr/>
          <p:nvPr/>
        </p:nvSpPr>
        <p:spPr bwMode="auto">
          <a:xfrm rot="2700000">
            <a:off x="3798888" y="4799013"/>
            <a:ext cx="1439862" cy="1439862"/>
          </a:xfrm>
          <a:prstGeom prst="plus">
            <a:avLst>
              <a:gd name="adj" fmla="val 46804"/>
            </a:avLst>
          </a:prstGeom>
          <a:solidFill>
            <a:schemeClr val="accent6">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43027"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6" grpId="0"/>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grpSp>
        <p:nvGrpSpPr>
          <p:cNvPr id="45058" name="Группа 14"/>
          <p:cNvGrpSpPr>
            <a:grpSpLocks/>
          </p:cNvGrpSpPr>
          <p:nvPr/>
        </p:nvGrpSpPr>
        <p:grpSpPr bwMode="auto">
          <a:xfrm rot="10800000">
            <a:off x="2643188" y="1785938"/>
            <a:ext cx="3600450" cy="3773487"/>
            <a:chOff x="2817254" y="3571876"/>
            <a:chExt cx="3600000" cy="3774081"/>
          </a:xfrm>
        </p:grpSpPr>
        <p:sp>
          <p:nvSpPr>
            <p:cNvPr id="8" name="Дуга 7"/>
            <p:cNvSpPr/>
            <p:nvPr/>
          </p:nvSpPr>
          <p:spPr bwMode="auto">
            <a:xfrm rot="-2700000">
              <a:off x="2833127" y="3746528"/>
              <a:ext cx="3600000" cy="3599429"/>
            </a:xfrm>
            <a:prstGeom prst="arc">
              <a:avLst/>
            </a:prstGeom>
            <a:no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cxnSp>
          <p:nvCxnSpPr>
            <p:cNvPr id="10" name="Прямая соединительная линия 9"/>
            <p:cNvCxnSpPr/>
            <p:nvPr/>
          </p:nvCxnSpPr>
          <p:spPr bwMode="auto">
            <a:xfrm rot="5400000">
              <a:off x="4481516" y="3661583"/>
              <a:ext cx="179415"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1" name="Прямая соединительная линия 10"/>
            <p:cNvCxnSpPr/>
            <p:nvPr/>
          </p:nvCxnSpPr>
          <p:spPr bwMode="auto">
            <a:xfrm rot="2700000">
              <a:off x="3258499" y="4119649"/>
              <a:ext cx="181003"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2" name="Прямая соединительная линия 11"/>
            <p:cNvCxnSpPr/>
            <p:nvPr/>
          </p:nvCxnSpPr>
          <p:spPr bwMode="auto">
            <a:xfrm rot="6720000">
              <a:off x="5159293" y="3798130"/>
              <a:ext cx="179415"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3" name="Прямая соединительная линия 12"/>
            <p:cNvCxnSpPr/>
            <p:nvPr/>
          </p:nvCxnSpPr>
          <p:spPr bwMode="auto">
            <a:xfrm rot="18900000">
              <a:off x="5863286" y="4119649"/>
              <a:ext cx="179365"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14" name="Прямая соединительная линия 13"/>
            <p:cNvCxnSpPr/>
            <p:nvPr/>
          </p:nvCxnSpPr>
          <p:spPr bwMode="auto">
            <a:xfrm rot="14880000" flipV="1">
              <a:off x="3802151" y="3798130"/>
              <a:ext cx="179415"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grpSp>
        <p:nvGrpSpPr>
          <p:cNvPr id="45059" name="Группа 22"/>
          <p:cNvGrpSpPr>
            <a:grpSpLocks/>
          </p:cNvGrpSpPr>
          <p:nvPr/>
        </p:nvGrpSpPr>
        <p:grpSpPr bwMode="auto">
          <a:xfrm rot="12615685" flipH="1">
            <a:off x="2365375" y="2606675"/>
            <a:ext cx="1795463" cy="1933575"/>
            <a:chOff x="2817254" y="3571876"/>
            <a:chExt cx="3600000" cy="3774081"/>
          </a:xfrm>
        </p:grpSpPr>
        <p:sp>
          <p:nvSpPr>
            <p:cNvPr id="24" name="Дуга 23"/>
            <p:cNvSpPr/>
            <p:nvPr/>
          </p:nvSpPr>
          <p:spPr bwMode="auto">
            <a:xfrm rot="-2700000">
              <a:off x="2807279" y="3776737"/>
              <a:ext cx="3599998" cy="3600560"/>
            </a:xfrm>
            <a:prstGeom prst="arc">
              <a:avLst/>
            </a:prstGeom>
            <a:no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cxnSp>
          <p:nvCxnSpPr>
            <p:cNvPr id="25" name="Прямая соединительная линия 24"/>
            <p:cNvCxnSpPr/>
            <p:nvPr/>
          </p:nvCxnSpPr>
          <p:spPr bwMode="auto">
            <a:xfrm rot="5400000">
              <a:off x="4483793" y="3665547"/>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6" name="Прямая соединительная линия 25"/>
            <p:cNvCxnSpPr/>
            <p:nvPr/>
          </p:nvCxnSpPr>
          <p:spPr bwMode="auto">
            <a:xfrm rot="2700000">
              <a:off x="3261401" y="4137177"/>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7" name="Прямая соединительная линия 26"/>
            <p:cNvCxnSpPr/>
            <p:nvPr/>
          </p:nvCxnSpPr>
          <p:spPr bwMode="auto">
            <a:xfrm rot="6720000">
              <a:off x="5159683" y="3798314"/>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8" name="Прямая соединительная линия 27"/>
            <p:cNvCxnSpPr/>
            <p:nvPr/>
          </p:nvCxnSpPr>
          <p:spPr bwMode="auto">
            <a:xfrm rot="18900000">
              <a:off x="5827249" y="4140294"/>
              <a:ext cx="181433"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29" name="Прямая соединительная линия 28"/>
            <p:cNvCxnSpPr/>
            <p:nvPr/>
          </p:nvCxnSpPr>
          <p:spPr bwMode="auto">
            <a:xfrm rot="14880000" flipV="1">
              <a:off x="3800320" y="3797531"/>
              <a:ext cx="179718"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sp>
        <p:nvSpPr>
          <p:cNvPr id="45060" name="Rectangle 7"/>
          <p:cNvSpPr>
            <a:spLocks noChangeArrowheads="1"/>
          </p:cNvSpPr>
          <p:nvPr/>
        </p:nvSpPr>
        <p:spPr bwMode="auto">
          <a:xfrm>
            <a:off x="3786188" y="4857750"/>
            <a:ext cx="1357312"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Бухгалтер</a:t>
            </a:r>
          </a:p>
        </p:txBody>
      </p:sp>
      <p:sp>
        <p:nvSpPr>
          <p:cNvPr id="45061" name="Rectangle 7"/>
          <p:cNvSpPr>
            <a:spLocks noChangeArrowheads="1"/>
          </p:cNvSpPr>
          <p:nvPr/>
        </p:nvSpPr>
        <p:spPr bwMode="auto">
          <a:xfrm rot="1989133">
            <a:off x="2322513" y="3919538"/>
            <a:ext cx="1357312" cy="2794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Сметчик</a:t>
            </a:r>
          </a:p>
        </p:txBody>
      </p:sp>
      <p:sp>
        <p:nvSpPr>
          <p:cNvPr id="45062" name="Rectangle 7"/>
          <p:cNvSpPr>
            <a:spLocks noChangeArrowheads="1"/>
          </p:cNvSpPr>
          <p:nvPr/>
        </p:nvSpPr>
        <p:spPr bwMode="auto">
          <a:xfrm>
            <a:off x="214313" y="1500188"/>
            <a:ext cx="7215187"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Десант</a:t>
            </a:r>
          </a:p>
        </p:txBody>
      </p:sp>
      <p:grpSp>
        <p:nvGrpSpPr>
          <p:cNvPr id="45063" name="Группа 59"/>
          <p:cNvGrpSpPr>
            <a:grpSpLocks/>
          </p:cNvGrpSpPr>
          <p:nvPr/>
        </p:nvGrpSpPr>
        <p:grpSpPr bwMode="auto">
          <a:xfrm>
            <a:off x="3713163" y="2286000"/>
            <a:ext cx="1501775" cy="1533525"/>
            <a:chOff x="3713058" y="2539120"/>
            <a:chExt cx="1501884" cy="1532822"/>
          </a:xfrm>
        </p:grpSpPr>
        <p:cxnSp>
          <p:nvCxnSpPr>
            <p:cNvPr id="59" name="Прямая соединительная линия 58"/>
            <p:cNvCxnSpPr/>
            <p:nvPr/>
          </p:nvCxnSpPr>
          <p:spPr bwMode="auto">
            <a:xfrm rot="-2700000" flipV="1">
              <a:off x="3712662" y="3287282"/>
              <a:ext cx="1502674" cy="635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7" name="Прямая соединительная линия 56"/>
            <p:cNvCxnSpPr/>
            <p:nvPr/>
          </p:nvCxnSpPr>
          <p:spPr bwMode="auto">
            <a:xfrm rot="2700000" flipV="1">
              <a:off x="3714645" y="3286490"/>
              <a:ext cx="1501884" cy="7933"/>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4" name="Прямая соединительная линия 53"/>
            <p:cNvCxnSpPr/>
            <p:nvPr/>
          </p:nvCxnSpPr>
          <p:spPr bwMode="auto">
            <a:xfrm rot="10800000" flipV="1">
              <a:off x="3713058" y="3286490"/>
              <a:ext cx="1501884" cy="7933"/>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sp>
          <p:nvSpPr>
            <p:cNvPr id="47" name="Овал 46"/>
            <p:cNvSpPr/>
            <p:nvPr/>
          </p:nvSpPr>
          <p:spPr bwMode="auto">
            <a:xfrm>
              <a:off x="3921035" y="2777136"/>
              <a:ext cx="1079578" cy="1080592"/>
            </a:xfrm>
            <a:prstGeom prst="ellipse">
              <a:avLst/>
            </a:prstGeom>
            <a:solidFill>
              <a:schemeClr val="bg1"/>
            </a:solid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5081" name="Rectangle 7"/>
            <p:cNvSpPr>
              <a:spLocks noChangeArrowheads="1"/>
            </p:cNvSpPr>
            <p:nvPr/>
          </p:nvSpPr>
          <p:spPr bwMode="auto">
            <a:xfrm>
              <a:off x="3786233" y="3143248"/>
              <a:ext cx="1357271" cy="27918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Директор</a:t>
              </a:r>
            </a:p>
          </p:txBody>
        </p:sp>
        <p:cxnSp>
          <p:nvCxnSpPr>
            <p:cNvPr id="50" name="Прямая соединительная линия 49"/>
            <p:cNvCxnSpPr/>
            <p:nvPr/>
          </p:nvCxnSpPr>
          <p:spPr bwMode="auto">
            <a:xfrm rot="5400000" flipH="1" flipV="1">
              <a:off x="4356099" y="2680343"/>
              <a:ext cx="215801"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3" name="Прямая соединительная линия 52"/>
            <p:cNvCxnSpPr/>
            <p:nvPr/>
          </p:nvCxnSpPr>
          <p:spPr bwMode="auto">
            <a:xfrm rot="5400000" flipH="1" flipV="1">
              <a:off x="4356099" y="3964041"/>
              <a:ext cx="215801"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sp>
        <p:nvSpPr>
          <p:cNvPr id="45064" name="Rectangle 7"/>
          <p:cNvSpPr>
            <a:spLocks noChangeArrowheads="1"/>
          </p:cNvSpPr>
          <p:nvPr/>
        </p:nvSpPr>
        <p:spPr bwMode="auto">
          <a:xfrm>
            <a:off x="3786188" y="4405313"/>
            <a:ext cx="1357312" cy="30956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22228B"/>
                </a:solidFill>
                <a:latin typeface="Verdana" pitchFamily="34" charset="0"/>
              </a:rPr>
              <a:t>ИТС ПРОФ</a:t>
            </a:r>
          </a:p>
        </p:txBody>
      </p:sp>
      <p:grpSp>
        <p:nvGrpSpPr>
          <p:cNvPr id="5" name="Группа 66"/>
          <p:cNvGrpSpPr>
            <a:grpSpLocks/>
          </p:cNvGrpSpPr>
          <p:nvPr/>
        </p:nvGrpSpPr>
        <p:grpSpPr bwMode="auto">
          <a:xfrm>
            <a:off x="2571750" y="2571750"/>
            <a:ext cx="1357313" cy="1381125"/>
            <a:chOff x="2571787" y="2571744"/>
            <a:chExt cx="1357271" cy="1381528"/>
          </a:xfrm>
        </p:grpSpPr>
        <p:sp>
          <p:nvSpPr>
            <p:cNvPr id="45072" name="Rectangle 7"/>
            <p:cNvSpPr>
              <a:spLocks noChangeArrowheads="1"/>
            </p:cNvSpPr>
            <p:nvPr/>
          </p:nvSpPr>
          <p:spPr bwMode="auto">
            <a:xfrm>
              <a:off x="2571787" y="3643314"/>
              <a:ext cx="1357271" cy="309958"/>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FF0000"/>
                  </a:solidFill>
                  <a:latin typeface="Verdana" pitchFamily="34" charset="0"/>
                </a:rPr>
                <a:t>1С-ЭСК</a:t>
              </a:r>
            </a:p>
          </p:txBody>
        </p:sp>
        <p:grpSp>
          <p:nvGrpSpPr>
            <p:cNvPr id="45073" name="Группа 65"/>
            <p:cNvGrpSpPr>
              <a:grpSpLocks/>
            </p:cNvGrpSpPr>
            <p:nvPr/>
          </p:nvGrpSpPr>
          <p:grpSpPr bwMode="auto">
            <a:xfrm>
              <a:off x="2912313" y="2571744"/>
              <a:ext cx="662400" cy="1071570"/>
              <a:chOff x="6555600" y="2857496"/>
              <a:chExt cx="662400" cy="1071570"/>
            </a:xfrm>
          </p:grpSpPr>
          <p:sp>
            <p:nvSpPr>
              <p:cNvPr id="45074" name="Равнобедренный треугольник 62"/>
              <p:cNvSpPr>
                <a:spLocks noChangeArrowheads="1"/>
              </p:cNvSpPr>
              <p:nvPr/>
            </p:nvSpPr>
            <p:spPr bwMode="auto">
              <a:xfrm flipV="1">
                <a:off x="6572264" y="3214686"/>
                <a:ext cx="642942" cy="714380"/>
              </a:xfrm>
              <a:prstGeom prst="triangle">
                <a:avLst>
                  <a:gd name="adj" fmla="val 50000"/>
                </a:avLst>
              </a:prstGeom>
              <a:noFill/>
              <a:ln w="25400" algn="ctr">
                <a:solidFill>
                  <a:srgbClr val="FF0000"/>
                </a:solidFill>
                <a:round/>
                <a:headEnd/>
                <a:tailEnd/>
              </a:ln>
            </p:spPr>
            <p:txBody>
              <a:bodyPr/>
              <a:lstStyle/>
              <a:p>
                <a:pPr>
                  <a:buClr>
                    <a:srgbClr val="000000"/>
                  </a:buClr>
                  <a:buSzPct val="100000"/>
                  <a:buFont typeface="Times New Roman" pitchFamily="18" charset="0"/>
                  <a:buNone/>
                </a:pPr>
                <a:endParaRPr lang="ru-RU"/>
              </a:p>
            </p:txBody>
          </p:sp>
          <p:sp>
            <p:nvSpPr>
              <p:cNvPr id="64" name="Арка 63"/>
              <p:cNvSpPr/>
              <p:nvPr/>
            </p:nvSpPr>
            <p:spPr bwMode="auto">
              <a:xfrm>
                <a:off x="6556376" y="2857496"/>
                <a:ext cx="661967" cy="786043"/>
              </a:xfrm>
              <a:prstGeom prst="blockArc">
                <a:avLst>
                  <a:gd name="adj1" fmla="val 11166006"/>
                  <a:gd name="adj2" fmla="val 21251448"/>
                  <a:gd name="adj3" fmla="val 5716"/>
                </a:avLst>
              </a:prstGeom>
              <a:solidFill>
                <a:srgbClr val="FF0000"/>
              </a:solidFill>
              <a:ln w="9525" cap="flat" cmpd="sng" algn="ctr">
                <a:solidFill>
                  <a:srgbClr val="FF0000"/>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5076" name="Равнобедренный треугольник 64"/>
              <p:cNvSpPr>
                <a:spLocks noChangeArrowheads="1"/>
              </p:cNvSpPr>
              <p:nvPr/>
            </p:nvSpPr>
            <p:spPr bwMode="auto">
              <a:xfrm flipV="1">
                <a:off x="6712330" y="3214686"/>
                <a:ext cx="360000" cy="714380"/>
              </a:xfrm>
              <a:prstGeom prst="triangle">
                <a:avLst>
                  <a:gd name="adj" fmla="val 50000"/>
                </a:avLst>
              </a:prstGeom>
              <a:noFill/>
              <a:ln w="25400" algn="ctr">
                <a:solidFill>
                  <a:srgbClr val="FF0000"/>
                </a:solidFill>
                <a:round/>
                <a:headEnd/>
                <a:tailEnd/>
              </a:ln>
            </p:spPr>
            <p:txBody>
              <a:bodyPr/>
              <a:lstStyle/>
              <a:p>
                <a:pPr>
                  <a:buClr>
                    <a:srgbClr val="000000"/>
                  </a:buClr>
                  <a:buSzPct val="100000"/>
                  <a:buFont typeface="Times New Roman" pitchFamily="18" charset="0"/>
                  <a:buNone/>
                </a:pPr>
                <a:endParaRPr lang="ru-RU"/>
              </a:p>
            </p:txBody>
          </p:sp>
        </p:grpSp>
      </p:grpSp>
      <p:sp>
        <p:nvSpPr>
          <p:cNvPr id="68" name="Прямоугольник 67"/>
          <p:cNvSpPr>
            <a:spLocks noChangeArrowheads="1"/>
          </p:cNvSpPr>
          <p:nvPr/>
        </p:nvSpPr>
        <p:spPr bwMode="auto">
          <a:xfrm>
            <a:off x="2714625" y="2500313"/>
            <a:ext cx="1000125" cy="1214437"/>
          </a:xfrm>
          <a:prstGeom prst="rect">
            <a:avLst/>
          </a:prstGeom>
          <a:solidFill>
            <a:schemeClr val="bg1"/>
          </a:solidFill>
          <a:ln w="9525" algn="ctr">
            <a:noFill/>
            <a:round/>
            <a:headEnd/>
            <a:tailEnd/>
          </a:ln>
        </p:spPr>
        <p:txBody>
          <a:bodyPr/>
          <a:lstStyle/>
          <a:p>
            <a:pPr>
              <a:buClr>
                <a:srgbClr val="000000"/>
              </a:buClr>
              <a:buSzPct val="100000"/>
              <a:buFont typeface="Times New Roman" pitchFamily="18" charset="0"/>
              <a:buNone/>
            </a:pPr>
            <a:endParaRPr lang="ru-RU"/>
          </a:p>
        </p:txBody>
      </p:sp>
      <p:sp>
        <p:nvSpPr>
          <p:cNvPr id="69" name="Rectangle 7"/>
          <p:cNvSpPr>
            <a:spLocks noChangeArrowheads="1"/>
          </p:cNvSpPr>
          <p:nvPr/>
        </p:nvSpPr>
        <p:spPr bwMode="auto">
          <a:xfrm>
            <a:off x="250825" y="3500438"/>
            <a:ext cx="1800225" cy="1995487"/>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1С-ЭСК = раздел «Строительство» из ИТС СиЖ</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Почти все</a:t>
            </a:r>
            <a:br>
              <a:rPr lang="ru-RU" sz="1200" b="1">
                <a:solidFill>
                  <a:srgbClr val="FF0000"/>
                </a:solidFill>
                <a:latin typeface="Verdana" pitchFamily="34" charset="0"/>
              </a:rPr>
            </a:br>
            <a:r>
              <a:rPr lang="ru-RU" sz="1200" b="1">
                <a:solidFill>
                  <a:srgbClr val="FF0000"/>
                </a:solidFill>
                <a:latin typeface="Verdana" pitchFamily="34" charset="0"/>
              </a:rPr>
              <a:t>СНиП, МДС, ГСН</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90%  всех ГОСТ</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 аналитика, методики</a:t>
            </a:r>
          </a:p>
        </p:txBody>
      </p:sp>
      <p:sp>
        <p:nvSpPr>
          <p:cNvPr id="71" name="Полилиния 70"/>
          <p:cNvSpPr>
            <a:spLocks/>
          </p:cNvSpPr>
          <p:nvPr/>
        </p:nvSpPr>
        <p:spPr bwMode="auto">
          <a:xfrm>
            <a:off x="4378325" y="2071688"/>
            <a:ext cx="2122488" cy="4448175"/>
          </a:xfrm>
          <a:custGeom>
            <a:avLst/>
            <a:gdLst>
              <a:gd name="T0" fmla="*/ 4951 w 2937081"/>
              <a:gd name="T1" fmla="*/ 4263057 h 4452731"/>
              <a:gd name="T2" fmla="*/ 7680 w 2937081"/>
              <a:gd name="T3" fmla="*/ 4118322 h 4452731"/>
              <a:gd name="T4" fmla="*/ 18591 w 2937081"/>
              <a:gd name="T5" fmla="*/ 3999905 h 4452731"/>
              <a:gd name="T6" fmla="*/ 34958 w 2937081"/>
              <a:gd name="T7" fmla="*/ 3920960 h 4452731"/>
              <a:gd name="T8" fmla="*/ 64964 w 2937081"/>
              <a:gd name="T9" fmla="*/ 3868330 h 4452731"/>
              <a:gd name="T10" fmla="*/ 109974 w 2937081"/>
              <a:gd name="T11" fmla="*/ 3842013 h 4452731"/>
              <a:gd name="T12" fmla="*/ 137253 w 2937081"/>
              <a:gd name="T13" fmla="*/ 3789383 h 4452731"/>
              <a:gd name="T14" fmla="*/ 157712 w 2937081"/>
              <a:gd name="T15" fmla="*/ 3749907 h 4452731"/>
              <a:gd name="T16" fmla="*/ 168623 w 2937081"/>
              <a:gd name="T17" fmla="*/ 3710441 h 4452731"/>
              <a:gd name="T18" fmla="*/ 186355 w 2937081"/>
              <a:gd name="T19" fmla="*/ 3631490 h 4452731"/>
              <a:gd name="T20" fmla="*/ 213633 w 2937081"/>
              <a:gd name="T21" fmla="*/ 3526232 h 4452731"/>
              <a:gd name="T22" fmla="*/ 221817 w 2937081"/>
              <a:gd name="T23" fmla="*/ 3473602 h 4452731"/>
              <a:gd name="T24" fmla="*/ 238184 w 2937081"/>
              <a:gd name="T25" fmla="*/ 3328868 h 4452731"/>
              <a:gd name="T26" fmla="*/ 249095 w 2937081"/>
              <a:gd name="T27" fmla="*/ 3210449 h 4452731"/>
              <a:gd name="T28" fmla="*/ 257279 w 2937081"/>
              <a:gd name="T29" fmla="*/ 3144665 h 4452731"/>
              <a:gd name="T30" fmla="*/ 266826 w 2937081"/>
              <a:gd name="T31" fmla="*/ 2999931 h 4452731"/>
              <a:gd name="T32" fmla="*/ 281830 w 2937081"/>
              <a:gd name="T33" fmla="*/ 2736778 h 4452731"/>
              <a:gd name="T34" fmla="*/ 290013 w 2937081"/>
              <a:gd name="T35" fmla="*/ 2605203 h 4452731"/>
              <a:gd name="T36" fmla="*/ 294105 w 2937081"/>
              <a:gd name="T37" fmla="*/ 2355207 h 4452731"/>
              <a:gd name="T38" fmla="*/ 299561 w 2937081"/>
              <a:gd name="T39" fmla="*/ 2171002 h 4452731"/>
              <a:gd name="T40" fmla="*/ 302289 w 2937081"/>
              <a:gd name="T41" fmla="*/ 2026269 h 4452731"/>
              <a:gd name="T42" fmla="*/ 299561 w 2937081"/>
              <a:gd name="T43" fmla="*/ 842086 h 4452731"/>
              <a:gd name="T44" fmla="*/ 294105 w 2937081"/>
              <a:gd name="T45" fmla="*/ 749983 h 4452731"/>
              <a:gd name="T46" fmla="*/ 290013 w 2937081"/>
              <a:gd name="T47" fmla="*/ 671038 h 4452731"/>
              <a:gd name="T48" fmla="*/ 277738 w 2937081"/>
              <a:gd name="T49" fmla="*/ 539462 h 4452731"/>
              <a:gd name="T50" fmla="*/ 264099 w 2937081"/>
              <a:gd name="T51" fmla="*/ 394728 h 4452731"/>
              <a:gd name="T52" fmla="*/ 254551 w 2937081"/>
              <a:gd name="T53" fmla="*/ 328940 h 4452731"/>
              <a:gd name="T54" fmla="*/ 240912 w 2937081"/>
              <a:gd name="T55" fmla="*/ 236837 h 4452731"/>
              <a:gd name="T56" fmla="*/ 224545 w 2937081"/>
              <a:gd name="T57" fmla="*/ 171049 h 4452731"/>
              <a:gd name="T58" fmla="*/ 216361 w 2937081"/>
              <a:gd name="T59" fmla="*/ 131576 h 4452731"/>
              <a:gd name="T60" fmla="*/ 195902 w 2937081"/>
              <a:gd name="T61" fmla="*/ 65788 h 4452731"/>
              <a:gd name="T62" fmla="*/ 169987 w 2937081"/>
              <a:gd name="T63" fmla="*/ 26315 h 4452731"/>
              <a:gd name="T64" fmla="*/ 119522 w 2937081"/>
              <a:gd name="T65" fmla="*/ 13157 h 4452731"/>
              <a:gd name="T66" fmla="*/ 107246 w 2937081"/>
              <a:gd name="T67" fmla="*/ 65788 h 4452731"/>
              <a:gd name="T68" fmla="*/ 94971 w 2937081"/>
              <a:gd name="T69" fmla="*/ 105262 h 4452731"/>
              <a:gd name="T70" fmla="*/ 82695 w 2937081"/>
              <a:gd name="T71" fmla="*/ 184206 h 44527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37081"/>
              <a:gd name="T109" fmla="*/ 0 h 4452731"/>
              <a:gd name="T110" fmla="*/ 2937081 w 2937081"/>
              <a:gd name="T111" fmla="*/ 4452731 h 44527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37081" h="4452731">
                <a:moveTo>
                  <a:pt x="74611" y="4452731"/>
                </a:moveTo>
                <a:cubicBezTo>
                  <a:pt x="0" y="4402988"/>
                  <a:pt x="27464" y="4438203"/>
                  <a:pt x="48107" y="4293704"/>
                </a:cubicBezTo>
                <a:cubicBezTo>
                  <a:pt x="50683" y="4275674"/>
                  <a:pt x="58101" y="4258615"/>
                  <a:pt x="61359" y="4240696"/>
                </a:cubicBezTo>
                <a:cubicBezTo>
                  <a:pt x="66947" y="4209964"/>
                  <a:pt x="64733" y="4177564"/>
                  <a:pt x="74611" y="4147931"/>
                </a:cubicBezTo>
                <a:cubicBezTo>
                  <a:pt x="78562" y="4136078"/>
                  <a:pt x="93311" y="4131183"/>
                  <a:pt x="101116" y="4121426"/>
                </a:cubicBezTo>
                <a:cubicBezTo>
                  <a:pt x="181851" y="4020507"/>
                  <a:pt x="53019" y="4156273"/>
                  <a:pt x="180629" y="4028661"/>
                </a:cubicBezTo>
                <a:cubicBezTo>
                  <a:pt x="240141" y="3969148"/>
                  <a:pt x="202604" y="3994831"/>
                  <a:pt x="299898" y="3962400"/>
                </a:cubicBezTo>
                <a:lnTo>
                  <a:pt x="339655" y="3949148"/>
                </a:lnTo>
                <a:cubicBezTo>
                  <a:pt x="352907" y="3940313"/>
                  <a:pt x="364498" y="3928236"/>
                  <a:pt x="379411" y="3922644"/>
                </a:cubicBezTo>
                <a:cubicBezTo>
                  <a:pt x="433052" y="3902528"/>
                  <a:pt x="625294" y="3896414"/>
                  <a:pt x="631203" y="3896139"/>
                </a:cubicBezTo>
                <a:cubicBezTo>
                  <a:pt x="759245" y="3890184"/>
                  <a:pt x="887412" y="3887304"/>
                  <a:pt x="1015516" y="3882887"/>
                </a:cubicBezTo>
                <a:cubicBezTo>
                  <a:pt x="1033185" y="3878470"/>
                  <a:pt x="1050623" y="3872991"/>
                  <a:pt x="1068524" y="3869635"/>
                </a:cubicBezTo>
                <a:cubicBezTo>
                  <a:pt x="1121344" y="3859731"/>
                  <a:pt x="1175415" y="3856165"/>
                  <a:pt x="1227551" y="3843131"/>
                </a:cubicBezTo>
                <a:lnTo>
                  <a:pt x="1333568" y="3816626"/>
                </a:lnTo>
                <a:cubicBezTo>
                  <a:pt x="1351238" y="3812209"/>
                  <a:pt x="1368717" y="3806946"/>
                  <a:pt x="1386577" y="3803374"/>
                </a:cubicBezTo>
                <a:cubicBezTo>
                  <a:pt x="1479186" y="3784852"/>
                  <a:pt x="1430620" y="3793825"/>
                  <a:pt x="1532351" y="3776870"/>
                </a:cubicBezTo>
                <a:cubicBezTo>
                  <a:pt x="1550020" y="3768035"/>
                  <a:pt x="1566862" y="3757302"/>
                  <a:pt x="1585359" y="3750365"/>
                </a:cubicBezTo>
                <a:cubicBezTo>
                  <a:pt x="1602413" y="3743970"/>
                  <a:pt x="1622077" y="3745258"/>
                  <a:pt x="1638368" y="3737113"/>
                </a:cubicBezTo>
                <a:cubicBezTo>
                  <a:pt x="1768590" y="3672003"/>
                  <a:pt x="1609353" y="3713763"/>
                  <a:pt x="1757638" y="3684104"/>
                </a:cubicBezTo>
                <a:cubicBezTo>
                  <a:pt x="1775307" y="3675269"/>
                  <a:pt x="1792304" y="3664937"/>
                  <a:pt x="1810646" y="3657600"/>
                </a:cubicBezTo>
                <a:cubicBezTo>
                  <a:pt x="1872509" y="3632855"/>
                  <a:pt x="1898463" y="3633569"/>
                  <a:pt x="1956420" y="3604591"/>
                </a:cubicBezTo>
                <a:cubicBezTo>
                  <a:pt x="2082418" y="3541592"/>
                  <a:pt x="1870567" y="3619956"/>
                  <a:pt x="2075690" y="3551583"/>
                </a:cubicBezTo>
                <a:cubicBezTo>
                  <a:pt x="2088942" y="3538331"/>
                  <a:pt x="2099852" y="3522222"/>
                  <a:pt x="2115446" y="3511826"/>
                </a:cubicBezTo>
                <a:cubicBezTo>
                  <a:pt x="2127069" y="3504077"/>
                  <a:pt x="2144028" y="3506955"/>
                  <a:pt x="2155203" y="3498574"/>
                </a:cubicBezTo>
                <a:cubicBezTo>
                  <a:pt x="2315666" y="3378228"/>
                  <a:pt x="2142783" y="3471654"/>
                  <a:pt x="2274472" y="3405809"/>
                </a:cubicBezTo>
                <a:cubicBezTo>
                  <a:pt x="2287724" y="3388139"/>
                  <a:pt x="2298611" y="3368418"/>
                  <a:pt x="2314229" y="3352800"/>
                </a:cubicBezTo>
                <a:cubicBezTo>
                  <a:pt x="2334281" y="3332748"/>
                  <a:pt x="2375918" y="3313275"/>
                  <a:pt x="2393742" y="3286539"/>
                </a:cubicBezTo>
                <a:cubicBezTo>
                  <a:pt x="2404700" y="3270102"/>
                  <a:pt x="2407599" y="3248707"/>
                  <a:pt x="2420246" y="3233531"/>
                </a:cubicBezTo>
                <a:cubicBezTo>
                  <a:pt x="2430442" y="3221295"/>
                  <a:pt x="2447767" y="3217222"/>
                  <a:pt x="2460003" y="3207026"/>
                </a:cubicBezTo>
                <a:cubicBezTo>
                  <a:pt x="2474400" y="3195028"/>
                  <a:pt x="2488253" y="3182063"/>
                  <a:pt x="2499759" y="3167270"/>
                </a:cubicBezTo>
                <a:cubicBezTo>
                  <a:pt x="2519316" y="3142126"/>
                  <a:pt x="2536379" y="3115072"/>
                  <a:pt x="2552768" y="3087757"/>
                </a:cubicBezTo>
                <a:cubicBezTo>
                  <a:pt x="2566020" y="3065670"/>
                  <a:pt x="2577070" y="3042102"/>
                  <a:pt x="2592524" y="3021496"/>
                </a:cubicBezTo>
                <a:cubicBezTo>
                  <a:pt x="2603769" y="3006503"/>
                  <a:pt x="2619029" y="2994991"/>
                  <a:pt x="2632281" y="2981739"/>
                </a:cubicBezTo>
                <a:cubicBezTo>
                  <a:pt x="2662702" y="2905685"/>
                  <a:pt x="2693223" y="2824062"/>
                  <a:pt x="2738298" y="2756452"/>
                </a:cubicBezTo>
                <a:cubicBezTo>
                  <a:pt x="2747133" y="2743200"/>
                  <a:pt x="2756901" y="2730525"/>
                  <a:pt x="2764803" y="2716696"/>
                </a:cubicBezTo>
                <a:cubicBezTo>
                  <a:pt x="2832065" y="2598988"/>
                  <a:pt x="2753231" y="2720800"/>
                  <a:pt x="2817811" y="2623931"/>
                </a:cubicBezTo>
                <a:cubicBezTo>
                  <a:pt x="2822229" y="2588592"/>
                  <a:pt x="2826357" y="2553215"/>
                  <a:pt x="2831064" y="2517913"/>
                </a:cubicBezTo>
                <a:cubicBezTo>
                  <a:pt x="2839278" y="2456311"/>
                  <a:pt x="2841180" y="2426766"/>
                  <a:pt x="2857568" y="2372139"/>
                </a:cubicBezTo>
                <a:cubicBezTo>
                  <a:pt x="2865596" y="2345379"/>
                  <a:pt x="2877296" y="2319730"/>
                  <a:pt x="2884072" y="2292626"/>
                </a:cubicBezTo>
                <a:lnTo>
                  <a:pt x="2910577" y="2186609"/>
                </a:lnTo>
                <a:cubicBezTo>
                  <a:pt x="2914994" y="2151270"/>
                  <a:pt x="2917458" y="2115631"/>
                  <a:pt x="2923829" y="2080591"/>
                </a:cubicBezTo>
                <a:cubicBezTo>
                  <a:pt x="2926328" y="2066847"/>
                  <a:pt x="2937081" y="2054804"/>
                  <a:pt x="2937081" y="2040835"/>
                </a:cubicBezTo>
                <a:cubicBezTo>
                  <a:pt x="2937081" y="1656497"/>
                  <a:pt x="2932368" y="1272140"/>
                  <a:pt x="2923829" y="887896"/>
                </a:cubicBezTo>
                <a:cubicBezTo>
                  <a:pt x="2923519" y="873930"/>
                  <a:pt x="2916824" y="860633"/>
                  <a:pt x="2910577" y="848139"/>
                </a:cubicBezTo>
                <a:cubicBezTo>
                  <a:pt x="2903454" y="833893"/>
                  <a:pt x="2891974" y="822212"/>
                  <a:pt x="2884072" y="808383"/>
                </a:cubicBezTo>
                <a:cubicBezTo>
                  <a:pt x="2874271" y="791231"/>
                  <a:pt x="2867369" y="772526"/>
                  <a:pt x="2857568" y="755374"/>
                </a:cubicBezTo>
                <a:cubicBezTo>
                  <a:pt x="2849666" y="741546"/>
                  <a:pt x="2838187" y="729863"/>
                  <a:pt x="2831064" y="715618"/>
                </a:cubicBezTo>
                <a:cubicBezTo>
                  <a:pt x="2824817" y="703124"/>
                  <a:pt x="2825930" y="687228"/>
                  <a:pt x="2817811" y="675861"/>
                </a:cubicBezTo>
                <a:cubicBezTo>
                  <a:pt x="2803287" y="655527"/>
                  <a:pt x="2781065" y="641825"/>
                  <a:pt x="2764803" y="622852"/>
                </a:cubicBezTo>
                <a:cubicBezTo>
                  <a:pt x="2654100" y="493698"/>
                  <a:pt x="2836403" y="681203"/>
                  <a:pt x="2698542" y="543339"/>
                </a:cubicBezTo>
                <a:cubicBezTo>
                  <a:pt x="2675635" y="474618"/>
                  <a:pt x="2700688" y="524632"/>
                  <a:pt x="2632281" y="463826"/>
                </a:cubicBezTo>
                <a:cubicBezTo>
                  <a:pt x="2608935" y="443074"/>
                  <a:pt x="2591009" y="416306"/>
                  <a:pt x="2566020" y="397565"/>
                </a:cubicBezTo>
                <a:cubicBezTo>
                  <a:pt x="2548350" y="384313"/>
                  <a:pt x="2530984" y="370647"/>
                  <a:pt x="2513011" y="357809"/>
                </a:cubicBezTo>
                <a:cubicBezTo>
                  <a:pt x="2500051" y="348552"/>
                  <a:pt x="2485491" y="341500"/>
                  <a:pt x="2473255" y="331304"/>
                </a:cubicBezTo>
                <a:cubicBezTo>
                  <a:pt x="2421992" y="288585"/>
                  <a:pt x="2443645" y="287880"/>
                  <a:pt x="2380490" y="251791"/>
                </a:cubicBezTo>
                <a:cubicBezTo>
                  <a:pt x="2368361" y="244860"/>
                  <a:pt x="2353985" y="242956"/>
                  <a:pt x="2340733" y="238539"/>
                </a:cubicBezTo>
                <a:cubicBezTo>
                  <a:pt x="2311649" y="219149"/>
                  <a:pt x="2281597" y="196741"/>
                  <a:pt x="2247968" y="185531"/>
                </a:cubicBezTo>
                <a:cubicBezTo>
                  <a:pt x="2226599" y="178408"/>
                  <a:pt x="2203794" y="176696"/>
                  <a:pt x="2181707" y="172278"/>
                </a:cubicBezTo>
                <a:cubicBezTo>
                  <a:pt x="2168455" y="163443"/>
                  <a:pt x="2156197" y="152897"/>
                  <a:pt x="2141951" y="145774"/>
                </a:cubicBezTo>
                <a:cubicBezTo>
                  <a:pt x="2129457" y="139527"/>
                  <a:pt x="2115274" y="137427"/>
                  <a:pt x="2102194" y="132522"/>
                </a:cubicBezTo>
                <a:cubicBezTo>
                  <a:pt x="2079920" y="124169"/>
                  <a:pt x="2058207" y="114371"/>
                  <a:pt x="2035933" y="106018"/>
                </a:cubicBezTo>
                <a:cubicBezTo>
                  <a:pt x="2000135" y="92593"/>
                  <a:pt x="1930260" y="73583"/>
                  <a:pt x="1903411" y="66261"/>
                </a:cubicBezTo>
                <a:cubicBezTo>
                  <a:pt x="1885840" y="61469"/>
                  <a:pt x="1868262" y="56581"/>
                  <a:pt x="1850403" y="53009"/>
                </a:cubicBezTo>
                <a:cubicBezTo>
                  <a:pt x="1776052" y="38139"/>
                  <a:pt x="1731172" y="35344"/>
                  <a:pt x="1651620" y="26504"/>
                </a:cubicBezTo>
                <a:cubicBezTo>
                  <a:pt x="1616593" y="17748"/>
                  <a:pt x="1551590" y="0"/>
                  <a:pt x="1519098" y="0"/>
                </a:cubicBezTo>
                <a:cubicBezTo>
                  <a:pt x="1399747" y="0"/>
                  <a:pt x="1280559" y="8835"/>
                  <a:pt x="1161290" y="13252"/>
                </a:cubicBezTo>
                <a:cubicBezTo>
                  <a:pt x="1134786" y="22087"/>
                  <a:pt x="1105023" y="24260"/>
                  <a:pt x="1081777" y="39757"/>
                </a:cubicBezTo>
                <a:cubicBezTo>
                  <a:pt x="1068525" y="48592"/>
                  <a:pt x="1056574" y="59792"/>
                  <a:pt x="1042020" y="66261"/>
                </a:cubicBezTo>
                <a:cubicBezTo>
                  <a:pt x="1016490" y="77608"/>
                  <a:pt x="989011" y="83930"/>
                  <a:pt x="962507" y="92765"/>
                </a:cubicBezTo>
                <a:cubicBezTo>
                  <a:pt x="949255" y="97182"/>
                  <a:pt x="934374" y="98269"/>
                  <a:pt x="922751" y="106018"/>
                </a:cubicBezTo>
                <a:lnTo>
                  <a:pt x="843238" y="159026"/>
                </a:lnTo>
                <a:cubicBezTo>
                  <a:pt x="829986" y="167861"/>
                  <a:pt x="814744" y="174269"/>
                  <a:pt x="803481" y="185531"/>
                </a:cubicBezTo>
                <a:lnTo>
                  <a:pt x="763724" y="225287"/>
                </a:lnTo>
              </a:path>
            </a:pathLst>
          </a:custGeom>
          <a:noFill/>
          <a:ln w="76200" cap="flat" cmpd="sng" algn="ctr">
            <a:solidFill>
              <a:srgbClr val="FF0000"/>
            </a:solidFill>
            <a:prstDash val="sysDash"/>
            <a:round/>
            <a:headEnd type="oval" w="med" len="med"/>
            <a:tailEnd type="triangle" w="lg" len="lg"/>
          </a:ln>
        </p:spPr>
        <p:txBody>
          <a:bodyPr/>
          <a:lstStyle/>
          <a:p>
            <a:endParaRPr lang="ru-RU"/>
          </a:p>
        </p:txBody>
      </p:sp>
      <p:sp>
        <p:nvSpPr>
          <p:cNvPr id="72" name="Rectangle 7"/>
          <p:cNvSpPr>
            <a:spLocks noChangeArrowheads="1"/>
          </p:cNvSpPr>
          <p:nvPr/>
        </p:nvSpPr>
        <p:spPr bwMode="auto">
          <a:xfrm>
            <a:off x="6156325" y="1857375"/>
            <a:ext cx="2987675" cy="604838"/>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ИТС ПРОФ+1С-ЭСК = ИТС СиЖ</a:t>
            </a:r>
          </a:p>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0000"/>
                </a:solidFill>
                <a:latin typeface="Verdana" pitchFamily="34" charset="0"/>
              </a:rPr>
              <a:t>    15 600+24 720 </a:t>
            </a:r>
            <a:r>
              <a:rPr lang="en-US" sz="1200" b="1">
                <a:solidFill>
                  <a:srgbClr val="FF0000"/>
                </a:solidFill>
                <a:latin typeface="Verdana" pitchFamily="34" charset="0"/>
              </a:rPr>
              <a:t>&gt; 34 020</a:t>
            </a:r>
            <a:endParaRPr lang="ru-RU" sz="1200" b="1">
              <a:solidFill>
                <a:srgbClr val="FF0000"/>
              </a:solidFill>
              <a:latin typeface="Verdana" pitchFamily="34" charset="0"/>
            </a:endParaRPr>
          </a:p>
        </p:txBody>
      </p:sp>
      <p:sp>
        <p:nvSpPr>
          <p:cNvPr id="41"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45071" name="Rectangle 7"/>
          <p:cNvSpPr>
            <a:spLocks noChangeArrowheads="1"/>
          </p:cNvSpPr>
          <p:nvPr/>
        </p:nvSpPr>
        <p:spPr bwMode="auto">
          <a:xfrm>
            <a:off x="971550" y="908050"/>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up)">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10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7106" name="Rectangle 7"/>
          <p:cNvSpPr>
            <a:spLocks noChangeArrowheads="1"/>
          </p:cNvSpPr>
          <p:nvPr/>
        </p:nvSpPr>
        <p:spPr bwMode="auto">
          <a:xfrm>
            <a:off x="214313" y="1500188"/>
            <a:ext cx="7215187"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Блокада</a:t>
            </a:r>
          </a:p>
        </p:txBody>
      </p:sp>
      <p:grpSp>
        <p:nvGrpSpPr>
          <p:cNvPr id="47107" name="Группа 59"/>
          <p:cNvGrpSpPr>
            <a:grpSpLocks/>
          </p:cNvGrpSpPr>
          <p:nvPr/>
        </p:nvGrpSpPr>
        <p:grpSpPr bwMode="auto">
          <a:xfrm>
            <a:off x="2498725" y="3038475"/>
            <a:ext cx="1501775" cy="1533525"/>
            <a:chOff x="3713058" y="2539120"/>
            <a:chExt cx="1501884" cy="1532822"/>
          </a:xfrm>
        </p:grpSpPr>
        <p:cxnSp>
          <p:nvCxnSpPr>
            <p:cNvPr id="59" name="Прямая соединительная линия 58"/>
            <p:cNvCxnSpPr/>
            <p:nvPr/>
          </p:nvCxnSpPr>
          <p:spPr bwMode="auto">
            <a:xfrm rot="-2700000" flipV="1">
              <a:off x="3712663" y="3287282"/>
              <a:ext cx="1502674" cy="635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7" name="Прямая соединительная линия 56"/>
            <p:cNvCxnSpPr/>
            <p:nvPr/>
          </p:nvCxnSpPr>
          <p:spPr bwMode="auto">
            <a:xfrm rot="2700000" flipV="1">
              <a:off x="3714646" y="3286490"/>
              <a:ext cx="1501884" cy="7933"/>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4" name="Прямая соединительная линия 53"/>
            <p:cNvCxnSpPr/>
            <p:nvPr/>
          </p:nvCxnSpPr>
          <p:spPr bwMode="auto">
            <a:xfrm rot="10800000" flipV="1">
              <a:off x="3713058" y="3286490"/>
              <a:ext cx="1501884" cy="7933"/>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sp>
          <p:nvSpPr>
            <p:cNvPr id="47" name="Овал 46"/>
            <p:cNvSpPr/>
            <p:nvPr/>
          </p:nvSpPr>
          <p:spPr bwMode="auto">
            <a:xfrm>
              <a:off x="3921036" y="2777136"/>
              <a:ext cx="1079578" cy="1080592"/>
            </a:xfrm>
            <a:prstGeom prst="ellipse">
              <a:avLst/>
            </a:prstGeom>
            <a:solidFill>
              <a:schemeClr val="bg1"/>
            </a:solidFill>
            <a:ln w="76200" cap="flat" cmpd="sng" algn="ctr">
              <a:solidFill>
                <a:schemeClr val="accent6">
                  <a:lumMod val="75000"/>
                </a:schemeClr>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a:latin typeface="Times New Roman" pitchFamily="16" charset="0"/>
                <a:ea typeface="+mn-ea"/>
                <a:cs typeface="Arial Unicode MS" charset="0"/>
              </a:endParaRPr>
            </a:p>
          </p:txBody>
        </p:sp>
        <p:sp>
          <p:nvSpPr>
            <p:cNvPr id="47127" name="Rectangle 7"/>
            <p:cNvSpPr>
              <a:spLocks noChangeArrowheads="1"/>
            </p:cNvSpPr>
            <p:nvPr/>
          </p:nvSpPr>
          <p:spPr bwMode="auto">
            <a:xfrm>
              <a:off x="3786233" y="3143248"/>
              <a:ext cx="1357271" cy="27918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Клиент</a:t>
              </a:r>
            </a:p>
          </p:txBody>
        </p:sp>
        <p:cxnSp>
          <p:nvCxnSpPr>
            <p:cNvPr id="50" name="Прямая соединительная линия 49"/>
            <p:cNvCxnSpPr/>
            <p:nvPr/>
          </p:nvCxnSpPr>
          <p:spPr bwMode="auto">
            <a:xfrm rot="5400000" flipH="1" flipV="1">
              <a:off x="4356100" y="2680343"/>
              <a:ext cx="215801"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cxnSp>
          <p:nvCxnSpPr>
            <p:cNvPr id="53" name="Прямая соединительная линия 52"/>
            <p:cNvCxnSpPr/>
            <p:nvPr/>
          </p:nvCxnSpPr>
          <p:spPr bwMode="auto">
            <a:xfrm rot="5400000" flipH="1" flipV="1">
              <a:off x="4356100" y="3964041"/>
              <a:ext cx="215801" cy="0"/>
            </a:xfrm>
            <a:prstGeom prst="line">
              <a:avLst/>
            </a:prstGeom>
            <a:solidFill>
              <a:srgbClr val="00B8FF"/>
            </a:solidFill>
            <a:ln w="76200" cap="flat" cmpd="sng" algn="ctr">
              <a:solidFill>
                <a:schemeClr val="accent6">
                  <a:lumMod val="75000"/>
                </a:schemeClr>
              </a:solidFill>
              <a:prstDash val="solid"/>
              <a:round/>
              <a:headEnd type="none" w="med" len="med"/>
              <a:tailEnd type="none" w="med" len="med"/>
            </a:ln>
            <a:effectLst/>
          </p:spPr>
        </p:cxnSp>
      </p:grpSp>
      <p:grpSp>
        <p:nvGrpSpPr>
          <p:cNvPr id="3" name="Группа 77"/>
          <p:cNvGrpSpPr>
            <a:grpSpLocks/>
          </p:cNvGrpSpPr>
          <p:nvPr/>
        </p:nvGrpSpPr>
        <p:grpSpPr bwMode="auto">
          <a:xfrm>
            <a:off x="2000250" y="2552700"/>
            <a:ext cx="2519363" cy="2519363"/>
            <a:chOff x="1980562" y="2552074"/>
            <a:chExt cx="2520000" cy="2520000"/>
          </a:xfrm>
        </p:grpSpPr>
        <p:sp>
          <p:nvSpPr>
            <p:cNvPr id="47114" name="Овал 48"/>
            <p:cNvSpPr>
              <a:spLocks noChangeArrowheads="1"/>
            </p:cNvSpPr>
            <p:nvPr/>
          </p:nvSpPr>
          <p:spPr bwMode="auto">
            <a:xfrm>
              <a:off x="1980562" y="2552074"/>
              <a:ext cx="2520000" cy="2520000"/>
            </a:xfrm>
            <a:prstGeom prst="ellipse">
              <a:avLst/>
            </a:prstGeom>
            <a:noFill/>
            <a:ln w="76200" algn="ctr">
              <a:solidFill>
                <a:srgbClr val="FF0000"/>
              </a:solidFill>
              <a:prstDash val="sysDash"/>
              <a:round/>
              <a:headEnd/>
              <a:tailEnd/>
            </a:ln>
          </p:spPr>
          <p:txBody>
            <a:bodyPr/>
            <a:lstStyle/>
            <a:p>
              <a:pPr>
                <a:buClr>
                  <a:srgbClr val="000000"/>
                </a:buClr>
                <a:buSzPct val="100000"/>
                <a:buFont typeface="Times New Roman" pitchFamily="18" charset="0"/>
                <a:buNone/>
              </a:pPr>
              <a:endParaRPr lang="ru-RU"/>
            </a:p>
          </p:txBody>
        </p:sp>
        <p:cxnSp>
          <p:nvCxnSpPr>
            <p:cNvPr id="47115" name="Прямая соединительная линия 59"/>
            <p:cNvCxnSpPr>
              <a:cxnSpLocks noChangeShapeType="1"/>
            </p:cNvCxnSpPr>
            <p:nvPr/>
          </p:nvCxnSpPr>
          <p:spPr bwMode="auto">
            <a:xfrm>
              <a:off x="2000232" y="3786190"/>
              <a:ext cx="180000" cy="0"/>
            </a:xfrm>
            <a:prstGeom prst="line">
              <a:avLst/>
            </a:prstGeom>
            <a:noFill/>
            <a:ln w="76200" algn="ctr">
              <a:solidFill>
                <a:srgbClr val="FF0000"/>
              </a:solidFill>
              <a:round/>
              <a:headEnd/>
              <a:tailEnd/>
            </a:ln>
          </p:spPr>
        </p:cxnSp>
        <p:cxnSp>
          <p:nvCxnSpPr>
            <p:cNvPr id="47116" name="Прямая соединительная линия 65"/>
            <p:cNvCxnSpPr>
              <a:cxnSpLocks noChangeShapeType="1"/>
            </p:cNvCxnSpPr>
            <p:nvPr/>
          </p:nvCxnSpPr>
          <p:spPr bwMode="auto">
            <a:xfrm>
              <a:off x="4320562" y="3786190"/>
              <a:ext cx="180000" cy="0"/>
            </a:xfrm>
            <a:prstGeom prst="line">
              <a:avLst/>
            </a:prstGeom>
            <a:noFill/>
            <a:ln w="76200" algn="ctr">
              <a:solidFill>
                <a:srgbClr val="FF0000"/>
              </a:solidFill>
              <a:round/>
              <a:headEnd/>
              <a:tailEnd/>
            </a:ln>
          </p:spPr>
        </p:cxnSp>
        <p:cxnSp>
          <p:nvCxnSpPr>
            <p:cNvPr id="47117" name="Прямая соединительная линия 66"/>
            <p:cNvCxnSpPr>
              <a:cxnSpLocks noChangeShapeType="1"/>
            </p:cNvCxnSpPr>
            <p:nvPr/>
          </p:nvCxnSpPr>
          <p:spPr bwMode="auto">
            <a:xfrm rot="5400000">
              <a:off x="3124678" y="2661744"/>
              <a:ext cx="180000" cy="0"/>
            </a:xfrm>
            <a:prstGeom prst="line">
              <a:avLst/>
            </a:prstGeom>
            <a:noFill/>
            <a:ln w="76200" algn="ctr">
              <a:solidFill>
                <a:srgbClr val="FF0000"/>
              </a:solidFill>
              <a:round/>
              <a:headEnd/>
              <a:tailEnd/>
            </a:ln>
          </p:spPr>
        </p:cxnSp>
        <p:cxnSp>
          <p:nvCxnSpPr>
            <p:cNvPr id="47118" name="Прямая соединительная линия 69"/>
            <p:cNvCxnSpPr>
              <a:cxnSpLocks noChangeShapeType="1"/>
            </p:cNvCxnSpPr>
            <p:nvPr/>
          </p:nvCxnSpPr>
          <p:spPr bwMode="auto">
            <a:xfrm rot="5400000">
              <a:off x="3124678" y="4982074"/>
              <a:ext cx="180000" cy="0"/>
            </a:xfrm>
            <a:prstGeom prst="line">
              <a:avLst/>
            </a:prstGeom>
            <a:noFill/>
            <a:ln w="76200" algn="ctr">
              <a:solidFill>
                <a:srgbClr val="FF0000"/>
              </a:solidFill>
              <a:round/>
              <a:headEnd/>
              <a:tailEnd/>
            </a:ln>
          </p:spPr>
        </p:cxnSp>
        <p:cxnSp>
          <p:nvCxnSpPr>
            <p:cNvPr id="47119" name="Прямая соединительная линия 72"/>
            <p:cNvCxnSpPr>
              <a:cxnSpLocks noChangeShapeType="1"/>
            </p:cNvCxnSpPr>
            <p:nvPr/>
          </p:nvCxnSpPr>
          <p:spPr bwMode="auto">
            <a:xfrm rot="2700000">
              <a:off x="2331062" y="2992574"/>
              <a:ext cx="180000" cy="0"/>
            </a:xfrm>
            <a:prstGeom prst="line">
              <a:avLst/>
            </a:prstGeom>
            <a:noFill/>
            <a:ln w="76200" algn="ctr">
              <a:solidFill>
                <a:srgbClr val="FF0000"/>
              </a:solidFill>
              <a:round/>
              <a:headEnd/>
              <a:tailEnd/>
            </a:ln>
          </p:spPr>
        </p:cxnSp>
        <p:cxnSp>
          <p:nvCxnSpPr>
            <p:cNvPr id="47120" name="Прямая соединительная линия 73"/>
            <p:cNvCxnSpPr>
              <a:cxnSpLocks noChangeShapeType="1"/>
            </p:cNvCxnSpPr>
            <p:nvPr/>
          </p:nvCxnSpPr>
          <p:spPr bwMode="auto">
            <a:xfrm rot="2700000">
              <a:off x="3974135" y="4635646"/>
              <a:ext cx="180000" cy="0"/>
            </a:xfrm>
            <a:prstGeom prst="line">
              <a:avLst/>
            </a:prstGeom>
            <a:noFill/>
            <a:ln w="76200" algn="ctr">
              <a:solidFill>
                <a:srgbClr val="FF0000"/>
              </a:solidFill>
              <a:round/>
              <a:headEnd/>
              <a:tailEnd/>
            </a:ln>
          </p:spPr>
        </p:cxnSp>
        <p:cxnSp>
          <p:nvCxnSpPr>
            <p:cNvPr id="47121" name="Прямая соединительная линия 74"/>
            <p:cNvCxnSpPr>
              <a:cxnSpLocks noChangeShapeType="1"/>
            </p:cNvCxnSpPr>
            <p:nvPr/>
          </p:nvCxnSpPr>
          <p:spPr bwMode="auto">
            <a:xfrm rot="18900000" flipH="1">
              <a:off x="3974136" y="2992573"/>
              <a:ext cx="180000" cy="0"/>
            </a:xfrm>
            <a:prstGeom prst="line">
              <a:avLst/>
            </a:prstGeom>
            <a:noFill/>
            <a:ln w="76200" algn="ctr">
              <a:solidFill>
                <a:srgbClr val="FF0000"/>
              </a:solidFill>
              <a:round/>
              <a:headEnd/>
              <a:tailEnd/>
            </a:ln>
          </p:spPr>
        </p:cxnSp>
        <p:cxnSp>
          <p:nvCxnSpPr>
            <p:cNvPr id="47122" name="Прямая соединительная линия 76"/>
            <p:cNvCxnSpPr>
              <a:cxnSpLocks noChangeShapeType="1"/>
            </p:cNvCxnSpPr>
            <p:nvPr/>
          </p:nvCxnSpPr>
          <p:spPr bwMode="auto">
            <a:xfrm rot="18900000" flipH="1">
              <a:off x="2331062" y="4635647"/>
              <a:ext cx="180000" cy="0"/>
            </a:xfrm>
            <a:prstGeom prst="line">
              <a:avLst/>
            </a:prstGeom>
            <a:noFill/>
            <a:ln w="76200" algn="ctr">
              <a:solidFill>
                <a:srgbClr val="FF0000"/>
              </a:solidFill>
              <a:round/>
              <a:headEnd/>
              <a:tailEnd/>
            </a:ln>
          </p:spPr>
        </p:cxnSp>
      </p:grpSp>
      <p:sp>
        <p:nvSpPr>
          <p:cNvPr id="79" name="Прямоугольник 78"/>
          <p:cNvSpPr>
            <a:spLocks noChangeArrowheads="1"/>
          </p:cNvSpPr>
          <p:nvPr/>
        </p:nvSpPr>
        <p:spPr bwMode="auto">
          <a:xfrm>
            <a:off x="4214813" y="3429000"/>
            <a:ext cx="500062" cy="714375"/>
          </a:xfrm>
          <a:prstGeom prst="rect">
            <a:avLst/>
          </a:prstGeom>
          <a:solidFill>
            <a:schemeClr val="bg1"/>
          </a:solidFill>
          <a:ln w="9525" algn="ctr">
            <a:noFill/>
            <a:round/>
            <a:headEnd/>
            <a:tailEnd/>
          </a:ln>
        </p:spPr>
        <p:txBody>
          <a:bodyPr/>
          <a:lstStyle/>
          <a:p>
            <a:pPr>
              <a:buClr>
                <a:srgbClr val="000000"/>
              </a:buClr>
              <a:buSzPct val="100000"/>
              <a:buFont typeface="Times New Roman" pitchFamily="18" charset="0"/>
              <a:buNone/>
            </a:pPr>
            <a:endParaRPr lang="ru-RU"/>
          </a:p>
        </p:txBody>
      </p:sp>
      <p:sp>
        <p:nvSpPr>
          <p:cNvPr id="80" name="Rectangle 7"/>
          <p:cNvSpPr>
            <a:spLocks noChangeArrowheads="1"/>
          </p:cNvSpPr>
          <p:nvPr/>
        </p:nvSpPr>
        <p:spPr bwMode="auto">
          <a:xfrm>
            <a:off x="4500563" y="3500438"/>
            <a:ext cx="3214687" cy="5873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FF0000"/>
                </a:solidFill>
                <a:latin typeface="Verdana" pitchFamily="34" charset="0"/>
              </a:rPr>
              <a:t>ИТС СТРОИТЕЛЬСТВО и ЖКХ</a:t>
            </a:r>
          </a:p>
        </p:txBody>
      </p:sp>
      <p:sp>
        <p:nvSpPr>
          <p:cNvPr id="81" name="Rectangle 7"/>
          <p:cNvSpPr>
            <a:spLocks noChangeArrowheads="1"/>
          </p:cNvSpPr>
          <p:nvPr/>
        </p:nvSpPr>
        <p:spPr bwMode="auto">
          <a:xfrm>
            <a:off x="4714875" y="5429250"/>
            <a:ext cx="4071938" cy="10795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22228B"/>
                </a:solidFill>
                <a:latin typeface="Verdana" pitchFamily="34" charset="0"/>
              </a:rPr>
              <a:t>Отраслевое решение – обслуживаем только при наличии договора ИТС СТРОИТЕЛЬСТВО и ЖКХ</a:t>
            </a:r>
          </a:p>
        </p:txBody>
      </p:sp>
      <p:sp>
        <p:nvSpPr>
          <p:cNvPr id="2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47113" name="Rectangle 7"/>
          <p:cNvSpPr>
            <a:spLocks noChangeArrowheads="1"/>
          </p:cNvSpPr>
          <p:nvPr/>
        </p:nvSpPr>
        <p:spPr bwMode="auto">
          <a:xfrm>
            <a:off x="971550" y="908050"/>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16386" name="TextBox 4"/>
          <p:cNvSpPr txBox="1">
            <a:spLocks noChangeArrowheads="1"/>
          </p:cNvSpPr>
          <p:nvPr/>
        </p:nvSpPr>
        <p:spPr bwMode="auto">
          <a:xfrm>
            <a:off x="395288" y="1624013"/>
            <a:ext cx="3744912" cy="2309812"/>
          </a:xfrm>
          <a:prstGeom prst="rect">
            <a:avLst/>
          </a:prstGeom>
          <a:noFill/>
          <a:ln w="9525">
            <a:noFill/>
            <a:miter lim="800000"/>
            <a:headEnd/>
            <a:tailEnd/>
          </a:ln>
        </p:spPr>
        <p:txBody>
          <a:bodyPr>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ГК Элит-профит:</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latin typeface="Arial" charset="0"/>
              </a:rPr>
              <a:t>	</a:t>
            </a:r>
            <a:r>
              <a:rPr lang="ru-RU" sz="1400">
                <a:solidFill>
                  <a:srgbClr val="000000"/>
                </a:solidFill>
                <a:latin typeface="Arial" charset="0"/>
              </a:rPr>
              <a:t>- Центр компетенции в строительстве</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latin typeface="Arial" charset="0"/>
              </a:rPr>
              <a:t>	</a:t>
            </a:r>
            <a:r>
              <a:rPr lang="ru-RU" sz="1400">
                <a:solidFill>
                  <a:srgbClr val="000000"/>
                </a:solidFill>
                <a:latin typeface="Arial" charset="0"/>
              </a:rPr>
              <a:t>- Центр разработки</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000000"/>
                </a:solidFill>
                <a:latin typeface="Arial" charset="0"/>
              </a:rPr>
              <a:t>	</a:t>
            </a:r>
            <a:r>
              <a:rPr lang="ru-RU" sz="1400" b="1">
                <a:solidFill>
                  <a:srgbClr val="000000"/>
                </a:solidFill>
                <a:latin typeface="Arial" charset="0"/>
              </a:rPr>
              <a:t>- </a:t>
            </a:r>
            <a:r>
              <a:rPr lang="ru-RU" sz="1400">
                <a:solidFill>
                  <a:srgbClr val="000000"/>
                </a:solidFill>
                <a:latin typeface="Arial" charset="0"/>
              </a:rPr>
              <a:t>Ведущий дилер сметного программного обеспечения в РФ</a:t>
            </a:r>
            <a:endParaRPr lang="en-US" sz="1400">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latin typeface="Arial" charset="0"/>
              </a:rPr>
              <a:t>	 </a:t>
            </a:r>
            <a:r>
              <a:rPr lang="ru-RU" sz="1400">
                <a:solidFill>
                  <a:srgbClr val="000000"/>
                </a:solidFill>
                <a:latin typeface="Arial" charset="0"/>
              </a:rPr>
              <a:t>- Центр аттестации специалистов строительной отрасли в сфере сметного нормирования и ценообразования в строительстве</a:t>
            </a:r>
            <a:endParaRPr lang="en-US" sz="1400">
              <a:solidFill>
                <a:srgbClr val="00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latin typeface="Arial" charset="0"/>
              </a:rPr>
              <a:t>	</a:t>
            </a:r>
            <a:r>
              <a:rPr lang="ru-RU" sz="1400">
                <a:solidFill>
                  <a:srgbClr val="000000"/>
                </a:solidFill>
                <a:latin typeface="Arial" charset="0"/>
              </a:rPr>
              <a:t>- 15 лет на рынке</a:t>
            </a:r>
          </a:p>
        </p:txBody>
      </p:sp>
      <p:sp>
        <p:nvSpPr>
          <p:cNvPr id="16387" name="TextBox 4"/>
          <p:cNvSpPr txBox="1">
            <a:spLocks noChangeArrowheads="1"/>
          </p:cNvSpPr>
          <p:nvPr/>
        </p:nvSpPr>
        <p:spPr bwMode="auto">
          <a:xfrm>
            <a:off x="4859338" y="1838325"/>
            <a:ext cx="3744912" cy="1878013"/>
          </a:xfrm>
          <a:prstGeom prst="rect">
            <a:avLst/>
          </a:prstGeom>
          <a:noFill/>
          <a:ln w="9525">
            <a:noFill/>
            <a:miter lim="800000"/>
            <a:headEnd/>
            <a:tailEnd/>
          </a:ln>
        </p:spPr>
        <p:txBody>
          <a:bodyPr>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Ведущий вебинара:</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Arial" charset="0"/>
              </a:rPr>
              <a:t>	Лунин Александр, ГК Элит-профит </a:t>
            </a:r>
            <a:br>
              <a:rPr lang="ru-RU" sz="1400">
                <a:solidFill>
                  <a:srgbClr val="000000"/>
                </a:solidFill>
                <a:latin typeface="Arial" charset="0"/>
              </a:rPr>
            </a:br>
            <a:r>
              <a:rPr lang="ru-RU" sz="1400">
                <a:solidFill>
                  <a:srgbClr val="000000"/>
                </a:solidFill>
                <a:latin typeface="Arial" charset="0"/>
              </a:rPr>
              <a:t>Руководитель проекта «ИТС СТРОИТЕЛЬСТВО и ЖКХ» </a:t>
            </a:r>
            <a:r>
              <a:rPr lang="en-US" sz="1400">
                <a:solidFill>
                  <a:srgbClr val="000000"/>
                </a:solidFill>
                <a:latin typeface="Arial" charset="0"/>
              </a:rPr>
              <a:t/>
            </a:r>
            <a:br>
              <a:rPr lang="en-US" sz="1400">
                <a:solidFill>
                  <a:srgbClr val="000000"/>
                </a:solidFill>
                <a:latin typeface="Arial" charset="0"/>
              </a:rPr>
            </a:br>
            <a:r>
              <a:rPr lang="ru-RU" sz="1400">
                <a:solidFill>
                  <a:srgbClr val="000000"/>
                </a:solidFill>
                <a:latin typeface="Arial" charset="0"/>
              </a:rPr>
              <a:t>Руководитель проекта «1С-Элит Сметный консалтинг»</a:t>
            </a:r>
            <a:r>
              <a:rPr lang="en-US" sz="1400">
                <a:solidFill>
                  <a:srgbClr val="000000"/>
                </a:solidFill>
                <a:latin typeface="Arial" charset="0"/>
              </a:rPr>
              <a:t/>
            </a:r>
            <a:br>
              <a:rPr lang="en-US" sz="1400">
                <a:solidFill>
                  <a:srgbClr val="000000"/>
                </a:solidFill>
                <a:latin typeface="Arial" charset="0"/>
              </a:rPr>
            </a:br>
            <a:r>
              <a:rPr lang="ru-RU" sz="1400">
                <a:solidFill>
                  <a:srgbClr val="000000"/>
                </a:solidFill>
                <a:latin typeface="Arial" charset="0"/>
              </a:rPr>
              <a:t>Менеджер отдела по взаимодействию с партнерами </a:t>
            </a:r>
            <a:endParaRPr lang="ru-RU" sz="1400" b="1">
              <a:solidFill>
                <a:srgbClr val="000000"/>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16389" name="Picture 6" descr="D:\ФОТО\Лунин\IMG_8987.jpg"/>
          <p:cNvPicPr>
            <a:picLocks noChangeAspect="1" noChangeArrowheads="1"/>
          </p:cNvPicPr>
          <p:nvPr/>
        </p:nvPicPr>
        <p:blipFill>
          <a:blip r:embed="rId4" cstate="print"/>
          <a:srcRect/>
          <a:stretch>
            <a:fillRect/>
          </a:stretch>
        </p:blipFill>
        <p:spPr bwMode="auto">
          <a:xfrm>
            <a:off x="4859338" y="3960813"/>
            <a:ext cx="3740150" cy="2492375"/>
          </a:xfrm>
          <a:prstGeom prst="rect">
            <a:avLst/>
          </a:prstGeom>
          <a:noFill/>
          <a:ln w="9525">
            <a:noFill/>
            <a:miter lim="800000"/>
            <a:headEnd/>
            <a:tailEnd/>
          </a:ln>
        </p:spPr>
      </p:pic>
      <p:pic>
        <p:nvPicPr>
          <p:cNvPr id="16390" name="Picture 3"/>
          <p:cNvPicPr>
            <a:picLocks noChangeAspect="1" noChangeArrowheads="1"/>
          </p:cNvPicPr>
          <p:nvPr/>
        </p:nvPicPr>
        <p:blipFill>
          <a:blip r:embed="rId3" cstate="print"/>
          <a:srcRect/>
          <a:stretch>
            <a:fillRect/>
          </a:stretch>
        </p:blipFill>
        <p:spPr bwMode="auto">
          <a:xfrm>
            <a:off x="611188" y="4221163"/>
            <a:ext cx="3024187" cy="20939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СПОСОБЫ </a:t>
            </a:r>
            <a:r>
              <a:rPr lang="ru-RU" sz="1800" b="1" dirty="0">
                <a:solidFill>
                  <a:srgbClr val="000000"/>
                </a:solidFill>
                <a:latin typeface="Verdana" pitchFamily="34" charset="0"/>
              </a:rPr>
              <a:t>ПРОДВИЖЕНИЯ</a:t>
            </a: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 name="TextBox 5"/>
          <p:cNvSpPr txBox="1"/>
          <p:nvPr/>
        </p:nvSpPr>
        <p:spPr>
          <a:xfrm>
            <a:off x="1917576" y="3284984"/>
            <a:ext cx="5564344" cy="1200329"/>
          </a:xfrm>
          <a:prstGeom prst="rect">
            <a:avLst/>
          </a:prstGeom>
          <a:noFill/>
        </p:spPr>
        <p:txBody>
          <a:bodyPr wrap="none">
            <a:spAutoFit/>
          </a:bodyPr>
          <a:lstStyle/>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Способы </a:t>
            </a: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поражения</a:t>
            </a:r>
            <a:endPar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endParaRPr>
          </a:p>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клиента</a:t>
            </a:r>
            <a:endParaRPr lang="ru-RU" sz="3600"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2050" name="Picture 2" descr="http://www.litsa.com.ua/images/news/2012/8/15/po-mo-zhi-te-lyudi-dobrie.jpg"/>
          <p:cNvPicPr>
            <a:picLocks noChangeAspect="1" noChangeArrowheads="1"/>
          </p:cNvPicPr>
          <p:nvPr/>
        </p:nvPicPr>
        <p:blipFill>
          <a:blip r:embed="rId4" cstate="print"/>
          <a:srcRect/>
          <a:stretch>
            <a:fillRect/>
          </a:stretch>
        </p:blipFill>
        <p:spPr bwMode="auto">
          <a:xfrm>
            <a:off x="5004048" y="4797152"/>
            <a:ext cx="2304256" cy="1728192"/>
          </a:xfrm>
          <a:prstGeom prst="rect">
            <a:avLst/>
          </a:prstGeom>
          <a:noFill/>
        </p:spPr>
      </p:pic>
      <p:sp>
        <p:nvSpPr>
          <p:cNvPr id="8" name="Прямоугольник 7"/>
          <p:cNvSpPr>
            <a:spLocks noChangeArrowheads="1"/>
          </p:cNvSpPr>
          <p:nvPr/>
        </p:nvSpPr>
        <p:spPr bwMode="auto">
          <a:xfrm>
            <a:off x="602877" y="1844824"/>
            <a:ext cx="7929563" cy="369332"/>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22228B"/>
                </a:solidFill>
                <a:latin typeface="Arial" charset="0"/>
              </a:rPr>
              <a:t>Демонстрация (переговоры)</a:t>
            </a:r>
            <a:endParaRPr lang="ru-RU" sz="1600" b="1" dirty="0">
              <a:solidFill>
                <a:srgbClr val="22228B"/>
              </a:solidFill>
              <a:latin typeface="Arial" charset="0"/>
            </a:endParaRPr>
          </a:p>
        </p:txBody>
      </p:sp>
      <p:pic>
        <p:nvPicPr>
          <p:cNvPr id="4100" name="Picture 4" descr="http://www.amic.ru/images/gallery_03-2011/640.1010_2.jpg"/>
          <p:cNvPicPr>
            <a:picLocks noChangeAspect="1" noChangeArrowheads="1"/>
          </p:cNvPicPr>
          <p:nvPr/>
        </p:nvPicPr>
        <p:blipFill>
          <a:blip r:embed="rId5" cstate="print"/>
          <a:srcRect/>
          <a:stretch>
            <a:fillRect/>
          </a:stretch>
        </p:blipFill>
        <p:spPr bwMode="auto">
          <a:xfrm>
            <a:off x="541470" y="2636912"/>
            <a:ext cx="2302338" cy="1739306"/>
          </a:xfrm>
          <a:prstGeom prst="rect">
            <a:avLst/>
          </a:prstGeom>
          <a:noFill/>
        </p:spPr>
      </p:pic>
      <p:pic>
        <p:nvPicPr>
          <p:cNvPr id="4102" name="Picture 6" descr="http://tisk.org.ua/wp-content/uploads/2010/02/12-stuliev.jpg"/>
          <p:cNvPicPr>
            <a:picLocks noChangeAspect="1" noChangeArrowheads="1"/>
          </p:cNvPicPr>
          <p:nvPr/>
        </p:nvPicPr>
        <p:blipFill>
          <a:blip r:embed="rId6" cstate="print"/>
          <a:srcRect/>
          <a:stretch>
            <a:fillRect/>
          </a:stretch>
        </p:blipFill>
        <p:spPr bwMode="auto">
          <a:xfrm>
            <a:off x="1883209" y="4797152"/>
            <a:ext cx="2328751" cy="1748355"/>
          </a:xfrm>
          <a:prstGeom prst="rect">
            <a:avLst/>
          </a:prstGeom>
          <a:noFill/>
        </p:spPr>
      </p:pic>
      <p:pic>
        <p:nvPicPr>
          <p:cNvPr id="4104" name="Picture 8" descr="http://img15.nnm.ru/1/c/1/c/6/3eee8702d51d718bcdbd8b77218_prev.jpg"/>
          <p:cNvPicPr>
            <a:picLocks noChangeAspect="1" noChangeArrowheads="1"/>
          </p:cNvPicPr>
          <p:nvPr/>
        </p:nvPicPr>
        <p:blipFill>
          <a:blip r:embed="rId7" cstate="print"/>
          <a:srcRect/>
          <a:stretch>
            <a:fillRect/>
          </a:stretch>
        </p:blipFill>
        <p:spPr bwMode="auto">
          <a:xfrm>
            <a:off x="6300192" y="2636911"/>
            <a:ext cx="2304256" cy="173405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8" name="Прямоугольник 7"/>
          <p:cNvSpPr>
            <a:spLocks noChangeArrowheads="1"/>
          </p:cNvSpPr>
          <p:nvPr/>
        </p:nvSpPr>
        <p:spPr bwMode="auto">
          <a:xfrm>
            <a:off x="602877" y="1700808"/>
            <a:ext cx="7929563" cy="369332"/>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22228B"/>
                </a:solidFill>
                <a:latin typeface="Arial" charset="0"/>
              </a:rPr>
              <a:t>Семинар (массовая демонстрация)</a:t>
            </a:r>
            <a:endParaRPr lang="ru-RU" sz="1600" b="1" dirty="0">
              <a:solidFill>
                <a:srgbClr val="22228B"/>
              </a:solidFill>
              <a:latin typeface="Arial" charset="0"/>
            </a:endParaRPr>
          </a:p>
        </p:txBody>
      </p:sp>
      <p:pic>
        <p:nvPicPr>
          <p:cNvPr id="138242" name="Picture 2" descr="http://sextalk.com.ru/files/new/pic/1/19550905384d9b99.jpg"/>
          <p:cNvPicPr>
            <a:picLocks noChangeAspect="1" noChangeArrowheads="1"/>
          </p:cNvPicPr>
          <p:nvPr/>
        </p:nvPicPr>
        <p:blipFill>
          <a:blip r:embed="rId4" cstate="print"/>
          <a:srcRect b="8454"/>
          <a:stretch>
            <a:fillRect/>
          </a:stretch>
        </p:blipFill>
        <p:spPr bwMode="auto">
          <a:xfrm>
            <a:off x="323528" y="2348880"/>
            <a:ext cx="3406878" cy="2376265"/>
          </a:xfrm>
          <a:prstGeom prst="rect">
            <a:avLst/>
          </a:prstGeom>
          <a:noFill/>
        </p:spPr>
      </p:pic>
      <p:sp>
        <p:nvSpPr>
          <p:cNvPr id="9" name="Прямоугольник 5"/>
          <p:cNvSpPr>
            <a:spLocks noChangeArrowheads="1"/>
          </p:cNvSpPr>
          <p:nvPr/>
        </p:nvSpPr>
        <p:spPr bwMode="auto">
          <a:xfrm>
            <a:off x="4067944" y="2276872"/>
            <a:ext cx="5006081" cy="4401205"/>
          </a:xfrm>
          <a:prstGeom prst="rect">
            <a:avLst/>
          </a:prstGeom>
          <a:noFill/>
          <a:ln w="9525">
            <a:noFill/>
            <a:miter lim="800000"/>
            <a:headEnd/>
            <a:tailEnd/>
          </a:ln>
        </p:spPr>
        <p:txBody>
          <a:bodyPr wrap="square">
            <a:spAutoFit/>
          </a:bodyPr>
          <a:lstStyle/>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Тема: </a:t>
            </a:r>
            <a:r>
              <a:rPr lang="ru-RU" sz="1400" b="1" dirty="0" smtClean="0">
                <a:solidFill>
                  <a:srgbClr val="FF0000"/>
                </a:solidFill>
                <a:latin typeface="Arial" charset="0"/>
              </a:rPr>
              <a:t>«Особенности бухгалтерского и налогового  учета в строительстве и ЖКХ»</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smtClean="0">
              <a:solidFill>
                <a:srgbClr val="262699"/>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Часть 1. (для всех)</a:t>
            </a:r>
          </a:p>
          <a:p>
            <a:pPr marL="342900" indent="-342900">
              <a:buClr>
                <a:srgbClr val="000000"/>
              </a:buClr>
              <a:buSzPct val="100000"/>
              <a:buFont typeface="Arial Black" pitchFamily="34"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Новая практика налогового учета в </a:t>
            </a:r>
            <a:r>
              <a:rPr lang="ru-RU" sz="1400" b="1" dirty="0" smtClean="0">
                <a:solidFill>
                  <a:srgbClr val="262699"/>
                </a:solidFill>
                <a:latin typeface="Arial" charset="0"/>
              </a:rPr>
              <a:t>строительстве </a:t>
            </a:r>
            <a:r>
              <a:rPr lang="ru-RU" sz="1400" b="1" dirty="0" smtClean="0">
                <a:solidFill>
                  <a:srgbClr val="262699"/>
                </a:solidFill>
                <a:latin typeface="Arial" charset="0"/>
              </a:rPr>
              <a:t>в 201…г. </a:t>
            </a:r>
            <a:r>
              <a:rPr lang="ru-RU" sz="1400" dirty="0" smtClean="0">
                <a:solidFill>
                  <a:srgbClr val="000000"/>
                </a:solidFill>
                <a:latin typeface="Arial" charset="0"/>
              </a:rPr>
              <a:t>(Приманка)</a:t>
            </a:r>
            <a:r>
              <a:rPr lang="ru-RU" sz="1400" b="1" dirty="0" smtClean="0">
                <a:solidFill>
                  <a:srgbClr val="262699"/>
                </a:solidFill>
                <a:latin typeface="Arial" charset="0"/>
              </a:rPr>
              <a:t>. </a:t>
            </a:r>
            <a:r>
              <a:rPr lang="ru-RU" sz="1400" dirty="0" smtClean="0">
                <a:solidFill>
                  <a:srgbClr val="000000"/>
                </a:solidFill>
                <a:latin typeface="Arial" charset="0"/>
              </a:rPr>
              <a:t>Пригласите «звезду», это может быть человек из налоговой, известный аудитор, очень опытный бухгалтер из крупной компании;</a:t>
            </a:r>
            <a:endParaRPr lang="ru-RU" sz="1400" dirty="0">
              <a:solidFill>
                <a:srgbClr val="000000"/>
              </a:solidFill>
              <a:latin typeface="Arial" charset="0"/>
            </a:endParaRPr>
          </a:p>
          <a:p>
            <a:pPr marL="342900" indent="-342900">
              <a:buClr>
                <a:srgbClr val="000000"/>
              </a:buClr>
              <a:buSzPct val="100000"/>
              <a:buFont typeface="Arial Black" pitchFamily="34"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2228B"/>
                </a:solidFill>
                <a:latin typeface="Arial" charset="0"/>
              </a:rPr>
              <a:t>Отражение особенностей учета в строительстве в программах 1С</a:t>
            </a:r>
            <a:r>
              <a:rPr lang="ru-RU" sz="1400" b="1" dirty="0" smtClean="0">
                <a:solidFill>
                  <a:srgbClr val="000000"/>
                </a:solidFill>
                <a:latin typeface="Arial" charset="0"/>
              </a:rPr>
              <a:t> </a:t>
            </a:r>
            <a:r>
              <a:rPr lang="ru-RU" sz="1400" dirty="0">
                <a:solidFill>
                  <a:srgbClr val="000000"/>
                </a:solidFill>
                <a:latin typeface="Arial" charset="0"/>
              </a:rPr>
              <a:t>— </a:t>
            </a:r>
            <a:r>
              <a:rPr lang="ru-RU" sz="1400" dirty="0" smtClean="0">
                <a:solidFill>
                  <a:srgbClr val="000000"/>
                </a:solidFill>
                <a:latin typeface="Arial" charset="0"/>
              </a:rPr>
              <a:t>демонстрируем отраслевые решения «1С» для строительства и ЖКХ;</a:t>
            </a:r>
            <a:endParaRPr lang="ru-RU" sz="1400" dirty="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2228B"/>
                </a:solidFill>
                <a:latin typeface="Arial" charset="0"/>
              </a:rPr>
              <a:t>Современные сервисы информационной поддержки строительных предприятий</a:t>
            </a:r>
            <a:r>
              <a:rPr lang="ru-RU" sz="1400" dirty="0" smtClean="0">
                <a:solidFill>
                  <a:srgbClr val="22228B"/>
                </a:solidFill>
                <a:latin typeface="Arial" charset="0"/>
              </a:rPr>
              <a:t> </a:t>
            </a:r>
            <a:r>
              <a:rPr lang="ru-RU" sz="1400" dirty="0">
                <a:solidFill>
                  <a:srgbClr val="000000"/>
                </a:solidFill>
                <a:latin typeface="Arial" charset="0"/>
              </a:rPr>
              <a:t>— </a:t>
            </a:r>
            <a:r>
              <a:rPr lang="ru-RU" sz="1400" dirty="0" smtClean="0">
                <a:solidFill>
                  <a:srgbClr val="000000"/>
                </a:solidFill>
                <a:latin typeface="Arial" charset="0"/>
              </a:rPr>
              <a:t>Проводим </a:t>
            </a:r>
            <a:r>
              <a:rPr lang="ru-RU" sz="1400" dirty="0" smtClean="0">
                <a:solidFill>
                  <a:srgbClr val="000000"/>
                </a:solidFill>
                <a:latin typeface="Arial" charset="0"/>
              </a:rPr>
              <a:t>демонстрацию ИТС СТРОИТЕЛЬСТВО и ЖКХ;</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Часть 2. (для избранных)</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chemeClr val="tx1"/>
                </a:solidFill>
                <a:latin typeface="Arial" charset="0"/>
              </a:rPr>
              <a:t>1.    </a:t>
            </a:r>
            <a:r>
              <a:rPr lang="ru-RU" sz="1400" b="1" dirty="0" smtClean="0">
                <a:solidFill>
                  <a:srgbClr val="22228B"/>
                </a:solidFill>
                <a:latin typeface="Arial" charset="0"/>
              </a:rPr>
              <a:t>Консультации по работе с программами</a:t>
            </a:r>
            <a:r>
              <a:rPr lang="ru-RU" sz="1400" dirty="0" smtClean="0">
                <a:solidFill>
                  <a:srgbClr val="000000"/>
                </a:solidFill>
                <a:latin typeface="Arial" charset="0"/>
              </a:rPr>
              <a:t> — на 2-ю часть пускаем только тех у кого есть ИТС и массово консультируем.</a:t>
            </a:r>
            <a:endParaRPr lang="ru-RU" sz="1400" b="1" dirty="0">
              <a:solidFill>
                <a:srgbClr val="262699"/>
              </a:solidFill>
              <a:latin typeface="Arial" charset="0"/>
            </a:endParaRPr>
          </a:p>
        </p:txBody>
      </p:sp>
      <p:sp>
        <p:nvSpPr>
          <p:cNvPr id="138244" name="Rectangle 4"/>
          <p:cNvSpPr>
            <a:spLocks noChangeArrowheads="1"/>
          </p:cNvSpPr>
          <p:nvPr/>
        </p:nvSpPr>
        <p:spPr bwMode="auto">
          <a:xfrm>
            <a:off x="323528" y="5138464"/>
            <a:ext cx="3384376"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i="1" dirty="0" smtClean="0">
                <a:solidFill>
                  <a:srgbClr val="000000"/>
                </a:solidFill>
                <a:latin typeface="Arial" charset="0"/>
              </a:rPr>
              <a:t>Ослепительные перспективы развернулись перед </a:t>
            </a:r>
            <a:r>
              <a:rPr lang="ru-RU" sz="1100" i="1" dirty="0" err="1" smtClean="0">
                <a:solidFill>
                  <a:srgbClr val="000000"/>
                </a:solidFill>
                <a:latin typeface="Arial" charset="0"/>
              </a:rPr>
              <a:t>васюкинскими</a:t>
            </a:r>
            <a:r>
              <a:rPr lang="ru-RU" sz="1100" i="1" dirty="0" smtClean="0">
                <a:solidFill>
                  <a:srgbClr val="000000"/>
                </a:solidFill>
                <a:latin typeface="Arial" charset="0"/>
              </a:rPr>
              <a:t> любителями. Пределы комнаты расширились. Гнилые стены коннозаводского гнезда рухнули, и вместо них в голубое небо ушел стеклянный </a:t>
            </a:r>
            <a:r>
              <a:rPr lang="ru-RU" sz="1100" i="1" dirty="0" err="1" smtClean="0">
                <a:solidFill>
                  <a:srgbClr val="000000"/>
                </a:solidFill>
                <a:latin typeface="Arial" charset="0"/>
              </a:rPr>
              <a:t>тридцатитрехэтажный</a:t>
            </a:r>
            <a:r>
              <a:rPr lang="ru-RU" sz="1100" i="1" dirty="0" smtClean="0">
                <a:solidFill>
                  <a:srgbClr val="000000"/>
                </a:solidFill>
                <a:latin typeface="Arial" charset="0"/>
              </a:rPr>
              <a:t> дворец шахматной мысли.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СТРАТЕГИИ ПРОДВИЖЕНИЯ</a:t>
            </a:r>
          </a:p>
        </p:txBody>
      </p:sp>
      <p:sp>
        <p:nvSpPr>
          <p:cNvPr id="40963" name="Прямоугольник 5"/>
          <p:cNvSpPr>
            <a:spLocks noChangeArrowheads="1"/>
          </p:cNvSpPr>
          <p:nvPr/>
        </p:nvSpPr>
        <p:spPr bwMode="auto">
          <a:xfrm>
            <a:off x="571500" y="1628800"/>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Современные средства ведения боевых действий!</a:t>
            </a:r>
            <a:endParaRPr lang="ru-RU" sz="1600" b="1" dirty="0">
              <a:solidFill>
                <a:srgbClr val="000000"/>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128002" name="Picture 2" descr="http://de.trinixy.ru/pics2/20070507/podb/6/raketi_12.jpg"/>
          <p:cNvPicPr>
            <a:picLocks noChangeAspect="1" noChangeArrowheads="1"/>
          </p:cNvPicPr>
          <p:nvPr/>
        </p:nvPicPr>
        <p:blipFill>
          <a:blip r:embed="rId4" cstate="print"/>
          <a:srcRect/>
          <a:stretch>
            <a:fillRect/>
          </a:stretch>
        </p:blipFill>
        <p:spPr bwMode="auto">
          <a:xfrm>
            <a:off x="318108" y="2348880"/>
            <a:ext cx="2885740" cy="3736062"/>
          </a:xfrm>
          <a:prstGeom prst="rect">
            <a:avLst/>
          </a:prstGeom>
          <a:noFill/>
        </p:spPr>
      </p:pic>
      <p:sp>
        <p:nvSpPr>
          <p:cNvPr id="8" name="Прямоугольник 5"/>
          <p:cNvSpPr>
            <a:spLocks noChangeArrowheads="1"/>
          </p:cNvSpPr>
          <p:nvPr/>
        </p:nvSpPr>
        <p:spPr bwMode="auto">
          <a:xfrm>
            <a:off x="3131840" y="2276872"/>
            <a:ext cx="5832648" cy="2462213"/>
          </a:xfrm>
          <a:prstGeom prst="rect">
            <a:avLst/>
          </a:prstGeom>
          <a:noFill/>
          <a:ln w="9525">
            <a:noFill/>
            <a:miter lim="800000"/>
            <a:headEnd/>
            <a:tailEnd/>
          </a:ln>
        </p:spPr>
        <p:txBody>
          <a:bodyPr wrap="square">
            <a:spAutoFit/>
          </a:bodyPr>
          <a:lstStyle/>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       Вебинар – не реклама своих услуг, это способ их продаж!</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smtClean="0">
              <a:solidFill>
                <a:srgbClr val="262699"/>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smtClean="0">
              <a:solidFill>
                <a:srgbClr val="262699"/>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       Вебинар</a:t>
            </a:r>
            <a:r>
              <a:rPr lang="ru-RU" sz="1400" dirty="0" smtClean="0">
                <a:solidFill>
                  <a:srgbClr val="000000"/>
                </a:solidFill>
                <a:latin typeface="Arial" charset="0"/>
              </a:rPr>
              <a:t> </a:t>
            </a:r>
            <a:r>
              <a:rPr lang="ru-RU" sz="1400" dirty="0">
                <a:solidFill>
                  <a:srgbClr val="000000"/>
                </a:solidFill>
                <a:latin typeface="Arial" charset="0"/>
              </a:rPr>
              <a:t>— </a:t>
            </a:r>
            <a:r>
              <a:rPr lang="ru-RU" sz="1400" dirty="0" smtClean="0">
                <a:solidFill>
                  <a:srgbClr val="000000"/>
                </a:solidFill>
                <a:latin typeface="Arial" charset="0"/>
              </a:rPr>
              <a:t>оружие массового поражения с  использованием средств дистанционной доставки!</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       Все плюсы очного семинара, плюс решение всех его недостатков.</a:t>
            </a: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charset="0"/>
            </a:endParaRPr>
          </a:p>
          <a:p>
            <a:pPr marL="342900" indent="-34290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       Главный минус – полное отсутствие двустороннего контакта с аудиторией.</a:t>
            </a:r>
            <a:endParaRPr lang="ru-RU" sz="1400" dirty="0">
              <a:solidFill>
                <a:srgbClr val="000000"/>
              </a:solidFill>
              <a:latin typeface="Arial" charset="0"/>
            </a:endParaRPr>
          </a:p>
        </p:txBody>
      </p:sp>
      <p:sp>
        <p:nvSpPr>
          <p:cNvPr id="9" name="Прямоугольник 5"/>
          <p:cNvSpPr>
            <a:spLocks noChangeArrowheads="1"/>
          </p:cNvSpPr>
          <p:nvPr/>
        </p:nvSpPr>
        <p:spPr bwMode="auto">
          <a:xfrm>
            <a:off x="3483197" y="4869160"/>
            <a:ext cx="5265267" cy="1200329"/>
          </a:xfrm>
          <a:prstGeom prst="rect">
            <a:avLst/>
          </a:prstGeom>
          <a:noFill/>
          <a:ln w="9525">
            <a:noFill/>
            <a:miter lim="800000"/>
            <a:headEnd/>
            <a:tailEnd/>
          </a:ln>
        </p:spPr>
        <p:txBody>
          <a:bodyPr wrap="square">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Продавать по всей области, не выходя из собственного офиса… </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800" b="1" dirty="0" smtClean="0">
              <a:solidFill>
                <a:srgbClr val="FF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Это ли не мечта ?</a:t>
            </a:r>
            <a:endParaRPr lang="ru-RU" sz="1600" b="1"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096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a:solidFill>
                  <a:srgbClr val="000000"/>
                </a:solidFill>
                <a:latin typeface="Verdana" pitchFamily="34" charset="0"/>
              </a:rPr>
              <a:t>СТРАТЕГИИ ПРОДВИЖЕНИЯ</a:t>
            </a:r>
          </a:p>
        </p:txBody>
      </p:sp>
      <p:sp>
        <p:nvSpPr>
          <p:cNvPr id="40963" name="Прямоугольник 5"/>
          <p:cNvSpPr>
            <a:spLocks noChangeArrowheads="1"/>
          </p:cNvSpPr>
          <p:nvPr/>
        </p:nvSpPr>
        <p:spPr bwMode="auto">
          <a:xfrm>
            <a:off x="571500" y="1628800"/>
            <a:ext cx="7929563" cy="369332"/>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Мы готовы!</a:t>
            </a:r>
            <a:endParaRPr lang="ru-RU" sz="1600" b="1" dirty="0">
              <a:solidFill>
                <a:srgbClr val="000000"/>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8" name="Прямоугольник 5"/>
          <p:cNvSpPr>
            <a:spLocks noChangeArrowheads="1"/>
          </p:cNvSpPr>
          <p:nvPr/>
        </p:nvSpPr>
        <p:spPr bwMode="auto">
          <a:xfrm>
            <a:off x="1619672" y="5283205"/>
            <a:ext cx="5832648" cy="954107"/>
          </a:xfrm>
          <a:prstGeom prst="rect">
            <a:avLst/>
          </a:prstGeom>
          <a:noFill/>
          <a:ln w="9525">
            <a:noFill/>
            <a:miter lim="800000"/>
            <a:headEnd/>
            <a:tailEnd/>
          </a:ln>
        </p:spPr>
        <p:txBody>
          <a:bodyPr wrap="square">
            <a:spAutoFit/>
          </a:bodyPr>
          <a:lstStyle/>
          <a:p>
            <a:pPr marL="342900"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Мы готовы принять участие в семинарах и </a:t>
            </a:r>
            <a:r>
              <a:rPr lang="ru-RU" sz="1400" b="1" dirty="0" err="1" smtClean="0">
                <a:solidFill>
                  <a:srgbClr val="262699"/>
                </a:solidFill>
                <a:latin typeface="Arial" charset="0"/>
              </a:rPr>
              <a:t>вебинарах</a:t>
            </a:r>
            <a:r>
              <a:rPr lang="ru-RU" sz="1400" b="1" dirty="0" smtClean="0">
                <a:solidFill>
                  <a:srgbClr val="262699"/>
                </a:solidFill>
                <a:latin typeface="Arial" charset="0"/>
              </a:rPr>
              <a:t> для Ваших клиентов, совершенно БЕЗВОЗДМЕЗДНО! </a:t>
            </a:r>
          </a:p>
          <a:p>
            <a:pPr marL="342900"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262699"/>
                </a:solidFill>
                <a:latin typeface="Arial" charset="0"/>
              </a:rPr>
              <a:t>То есть даром!</a:t>
            </a:r>
          </a:p>
          <a:p>
            <a:pPr marL="342900" indent="-342900"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charset="0"/>
            </a:endParaRPr>
          </a:p>
        </p:txBody>
      </p:sp>
      <p:pic>
        <p:nvPicPr>
          <p:cNvPr id="2050" name="Picture 2" descr="http://dymovskiy.name/wp-content/uploads/2012/10/60166.jpg"/>
          <p:cNvPicPr>
            <a:picLocks noChangeAspect="1" noChangeArrowheads="1"/>
          </p:cNvPicPr>
          <p:nvPr/>
        </p:nvPicPr>
        <p:blipFill>
          <a:blip r:embed="rId4" cstate="print"/>
          <a:srcRect/>
          <a:stretch>
            <a:fillRect/>
          </a:stretch>
        </p:blipFill>
        <p:spPr bwMode="auto">
          <a:xfrm>
            <a:off x="2771800" y="2132856"/>
            <a:ext cx="3672408" cy="275701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49154"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ЭТАПЫ ПРОДАЖ</a:t>
            </a:r>
          </a:p>
        </p:txBody>
      </p:sp>
      <p:sp>
        <p:nvSpPr>
          <p:cNvPr id="49155" name="Прямоугольник 5"/>
          <p:cNvSpPr>
            <a:spLocks noChangeArrowheads="1"/>
          </p:cNvSpPr>
          <p:nvPr/>
        </p:nvSpPr>
        <p:spPr bwMode="auto">
          <a:xfrm>
            <a:off x="571500" y="3416300"/>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a:solidFill>
                  <a:srgbClr val="FF0000"/>
                </a:solidFill>
                <a:latin typeface="Arial" charset="0"/>
              </a:rPr>
              <a:t>ТАК КАК ЖЕ ЭТО ПРОДАВАТЬ?</a:t>
            </a:r>
            <a:endParaRPr lang="ru-RU" sz="1600" b="1" dirty="0">
              <a:solidFill>
                <a:srgbClr val="000000"/>
              </a:solidFill>
              <a:latin typeface="Arial" charset="0"/>
            </a:endParaRPr>
          </a:p>
        </p:txBody>
      </p:sp>
      <p:sp>
        <p:nvSpPr>
          <p:cNvPr id="49156" name="Прямоугольник 7"/>
          <p:cNvSpPr>
            <a:spLocks noChangeArrowheads="1"/>
          </p:cNvSpPr>
          <p:nvPr/>
        </p:nvSpPr>
        <p:spPr bwMode="auto">
          <a:xfrm>
            <a:off x="571500" y="4059238"/>
            <a:ext cx="7929563" cy="366712"/>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a:solidFill>
                  <a:srgbClr val="22228B"/>
                </a:solidFill>
                <a:latin typeface="Arial" charset="0"/>
              </a:rPr>
              <a:t>Практическое пособие по продаже</a:t>
            </a:r>
            <a:endParaRPr lang="ru-RU" sz="1600" b="1" dirty="0">
              <a:solidFill>
                <a:srgbClr val="22228B"/>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1202"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ЭТАПЫ ПРОДАЖ</a:t>
            </a:r>
          </a:p>
        </p:txBody>
      </p:sp>
      <p:graphicFrame>
        <p:nvGraphicFramePr>
          <p:cNvPr id="7" name="Схема 6"/>
          <p:cNvGraphicFramePr/>
          <p:nvPr/>
        </p:nvGraphicFramePr>
        <p:xfrm>
          <a:off x="1571604" y="192880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3250"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1. Установление контакта с клиентом.</a:t>
            </a:r>
          </a:p>
        </p:txBody>
      </p:sp>
      <p:graphicFrame>
        <p:nvGraphicFramePr>
          <p:cNvPr id="9" name="Схема 8"/>
          <p:cNvGraphicFramePr/>
          <p:nvPr/>
        </p:nvGraphicFramePr>
        <p:xfrm>
          <a:off x="214282" y="1928802"/>
          <a:ext cx="8572560" cy="1285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3252" name="TextBox 4"/>
          <p:cNvSpPr txBox="1">
            <a:spLocks noChangeArrowheads="1"/>
          </p:cNvSpPr>
          <p:nvPr/>
        </p:nvSpPr>
        <p:spPr bwMode="auto">
          <a:xfrm>
            <a:off x="285750" y="3214688"/>
            <a:ext cx="5078413" cy="32829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ru-RU" sz="1400" b="1">
                <a:solidFill>
                  <a:srgbClr val="22228B"/>
                </a:solidFill>
                <a:latin typeface="Arial" charset="0"/>
              </a:rPr>
              <a:t>Пример:</a:t>
            </a:r>
          </a:p>
          <a:p>
            <a:pPr>
              <a:buClr>
                <a:srgbClr val="000000"/>
              </a:buClr>
              <a:buSzPct val="100000"/>
              <a:buFont typeface="Times New Roman" pitchFamily="18" charset="0"/>
              <a:buNone/>
            </a:pPr>
            <a:r>
              <a:rPr lang="ru-RU" sz="1400" i="1">
                <a:solidFill>
                  <a:srgbClr val="000000"/>
                </a:solidFill>
                <a:latin typeface="Arial" charset="0"/>
              </a:rPr>
              <a:t>- Добрый день,</a:t>
            </a:r>
          </a:p>
          <a:p>
            <a:pPr>
              <a:buClr>
                <a:srgbClr val="000000"/>
              </a:buClr>
              <a:buSzPct val="100000"/>
              <a:buFont typeface="Times New Roman" pitchFamily="18" charset="0"/>
              <a:buNone/>
            </a:pPr>
            <a:r>
              <a:rPr lang="ru-RU" sz="1400" i="1">
                <a:solidFill>
                  <a:srgbClr val="000000"/>
                </a:solidFill>
                <a:latin typeface="Arial" charset="0"/>
              </a:rPr>
              <a:t>Меня зовут Александр, я сервис-инженер компании «Элит-профит». Могу я увидеть Ольгу Николаевну?</a:t>
            </a:r>
          </a:p>
          <a:p>
            <a:pPr>
              <a:buClr>
                <a:srgbClr val="000000"/>
              </a:buClr>
              <a:buSzPct val="100000"/>
              <a:buFont typeface="Times New Roman" pitchFamily="18" charset="0"/>
              <a:buNone/>
            </a:pPr>
            <a:r>
              <a:rPr lang="ru-RU" sz="1400" i="1">
                <a:solidFill>
                  <a:srgbClr val="000000"/>
                </a:solidFill>
                <a:latin typeface="Arial" charset="0"/>
              </a:rPr>
              <a:t>….Ольга Николаевна, добрый день! Как мы с Вами договаривались по телефону, я хотел бы рассказать Вам о программе информационно-технологического сопровождения и показать приёмы, при помощи которых вы сможете с лёгкостью находить ответы на интересующие Вас вопросы.</a:t>
            </a:r>
          </a:p>
          <a:p>
            <a:pPr>
              <a:buClr>
                <a:srgbClr val="000000"/>
              </a:buClr>
              <a:buSzPct val="100000"/>
              <a:buFont typeface="Times New Roman" pitchFamily="18" charset="0"/>
              <a:buNone/>
            </a:pPr>
            <a:r>
              <a:rPr lang="ru-RU" sz="1400" i="1">
                <a:solidFill>
                  <a:srgbClr val="000000"/>
                </a:solidFill>
                <a:latin typeface="Arial" charset="0"/>
              </a:rPr>
              <a:t>….Демонстрация займёт порядка сорока минут, но если у Вас возникнут вопросы, я готов задержаться и ответить на них. Располагаете сейчас этим временем?</a:t>
            </a:r>
          </a:p>
          <a:p>
            <a:pPr>
              <a:buClr>
                <a:srgbClr val="000000"/>
              </a:buClr>
              <a:buSzPct val="100000"/>
              <a:buFont typeface="Times New Roman" pitchFamily="18" charset="0"/>
              <a:buNone/>
            </a:pPr>
            <a:r>
              <a:rPr lang="ru-RU" sz="1400" i="1">
                <a:solidFill>
                  <a:srgbClr val="000000"/>
                </a:solidFill>
                <a:latin typeface="Arial" charset="0"/>
              </a:rPr>
              <a:t>….Замечательно. Тогда давайте приступим!</a:t>
            </a:r>
          </a:p>
          <a:p>
            <a:pPr>
              <a:buClr>
                <a:srgbClr val="000000"/>
              </a:buClr>
              <a:buSzPct val="100000"/>
              <a:buFont typeface="Times New Roman" pitchFamily="18" charset="0"/>
              <a:buNone/>
            </a:pPr>
            <a:endParaRPr lang="ru-RU" sz="1400" b="1">
              <a:solidFill>
                <a:srgbClr val="000000"/>
              </a:solidFill>
              <a:latin typeface="Arial" charset="0"/>
            </a:endParaRPr>
          </a:p>
        </p:txBody>
      </p:sp>
      <p:pic>
        <p:nvPicPr>
          <p:cNvPr id="53253" name="Picture 2"/>
          <p:cNvPicPr>
            <a:picLocks noChangeAspect="1" noChangeArrowheads="1"/>
          </p:cNvPicPr>
          <p:nvPr/>
        </p:nvPicPr>
        <p:blipFill>
          <a:blip r:embed="rId9" cstate="print"/>
          <a:srcRect l="50000"/>
          <a:stretch>
            <a:fillRect/>
          </a:stretch>
        </p:blipFill>
        <p:spPr bwMode="auto">
          <a:xfrm>
            <a:off x="6215063" y="3143250"/>
            <a:ext cx="2200275" cy="3324225"/>
          </a:xfrm>
          <a:prstGeom prst="rect">
            <a:avLst/>
          </a:prstGeom>
          <a:noFill/>
          <a:ln w="9525">
            <a:noFill/>
            <a:miter lim="800000"/>
            <a:headEnd/>
            <a:tailEnd/>
          </a:ln>
        </p:spPr>
      </p:pic>
      <p:sp>
        <p:nvSpPr>
          <p:cNvPr id="53254"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
        <p:nvSpPr>
          <p:cNvPr id="1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5298"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graphicFrame>
        <p:nvGraphicFramePr>
          <p:cNvPr id="10" name="Схема 9"/>
          <p:cNvGraphicFramePr/>
          <p:nvPr/>
        </p:nvGraphicFramePr>
        <p:xfrm>
          <a:off x="2857488" y="1571612"/>
          <a:ext cx="7286676" cy="5000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300" name="Прямоугольник 10"/>
          <p:cNvSpPr>
            <a:spLocks noChangeArrowheads="1"/>
          </p:cNvSpPr>
          <p:nvPr/>
        </p:nvSpPr>
        <p:spPr bwMode="auto">
          <a:xfrm>
            <a:off x="214313" y="2000250"/>
            <a:ext cx="3852862" cy="285750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ru-RU" sz="1400" dirty="0">
                <a:solidFill>
                  <a:srgbClr val="000000"/>
                </a:solidFill>
                <a:latin typeface="Arial" charset="0"/>
              </a:rPr>
              <a:t>Вопросы в </a:t>
            </a:r>
            <a:r>
              <a:rPr lang="ru-RU" sz="1400" dirty="0" err="1">
                <a:solidFill>
                  <a:srgbClr val="000000"/>
                </a:solidFill>
                <a:latin typeface="Arial" charset="0"/>
              </a:rPr>
              <a:t>СПИН-продажах</a:t>
            </a:r>
            <a:r>
              <a:rPr lang="ru-RU" sz="1400" dirty="0">
                <a:solidFill>
                  <a:srgbClr val="000000"/>
                </a:solidFill>
                <a:latin typeface="Arial" charset="0"/>
              </a:rPr>
              <a:t> это краеугольный камень всей теории </a:t>
            </a:r>
            <a:r>
              <a:rPr lang="ru-RU" sz="1400" dirty="0" err="1">
                <a:solidFill>
                  <a:srgbClr val="000000"/>
                </a:solidFill>
                <a:latin typeface="Arial" charset="0"/>
              </a:rPr>
              <a:t>Рэкхема</a:t>
            </a:r>
            <a:r>
              <a:rPr lang="ru-RU" sz="1400" dirty="0">
                <a:solidFill>
                  <a:srgbClr val="000000"/>
                </a:solidFill>
                <a:latin typeface="Arial" charset="0"/>
              </a:rPr>
              <a:t>. Им доказано, что успешные продавцы задают на 63% вопросов больше, чем те продавцы, которые стабильно терпят фиаско в продажах. Умение задавать правильные вопросы в нужное время важнейших навык успешного менеджера которому можно научиться если следовать рекомендациям теории СПИН. Их суть в том, что взаимодействуя с клиентом, вы последовательно задаете ему 4 типа вопросов:</a:t>
            </a:r>
          </a:p>
        </p:txBody>
      </p:sp>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55302"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7346"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sp>
        <p:nvSpPr>
          <p:cNvPr id="57347" name="Rectangle 1"/>
          <p:cNvSpPr>
            <a:spLocks noChangeArrowheads="1"/>
          </p:cNvSpPr>
          <p:nvPr/>
        </p:nvSpPr>
        <p:spPr bwMode="auto">
          <a:xfrm>
            <a:off x="214313" y="2398713"/>
            <a:ext cx="5072062" cy="2797175"/>
          </a:xfrm>
          <a:prstGeom prst="rect">
            <a:avLst/>
          </a:prstGeom>
          <a:noFill/>
          <a:ln w="9525">
            <a:noFill/>
            <a:miter lim="800000"/>
            <a:headEnd/>
            <a:tailEnd/>
          </a:ln>
        </p:spPr>
        <p:txBody>
          <a:bodyPr anchor="ctr">
            <a:spAutoFit/>
          </a:bodyPr>
          <a:lstStyle/>
          <a:p>
            <a:pPr indent="449263" algn="just" defTabSz="914400">
              <a:tabLst>
                <a:tab pos="457200" algn="l"/>
              </a:tabLst>
            </a:pPr>
            <a:r>
              <a:rPr lang="ru-RU" sz="1200" b="1">
                <a:solidFill>
                  <a:srgbClr val="22228B"/>
                </a:solidFill>
                <a:latin typeface="Arial" charset="0"/>
              </a:rPr>
              <a:t>СИТУАЦИОННЫЙ ВОПРОС</a:t>
            </a:r>
          </a:p>
          <a:p>
            <a:pPr indent="449263" algn="just" defTabSz="914400" eaLnBrk="0" hangingPunct="0">
              <a:tabLst>
                <a:tab pos="457200" algn="l"/>
              </a:tabLst>
            </a:pPr>
            <a:endParaRPr lang="ru-RU" sz="1200">
              <a:solidFill>
                <a:srgbClr val="000000"/>
              </a:solidFill>
              <a:latin typeface="Arial" charset="0"/>
            </a:endParaRPr>
          </a:p>
          <a:p>
            <a:pPr indent="449263" algn="just" defTabSz="914400" eaLnBrk="0" hangingPunct="0">
              <a:tabLst>
                <a:tab pos="457200" algn="l"/>
              </a:tabLst>
            </a:pPr>
            <a:r>
              <a:rPr lang="ru-RU" sz="1400" i="1">
                <a:solidFill>
                  <a:srgbClr val="000000"/>
                </a:solidFill>
                <a:latin typeface="Arial" charset="0"/>
              </a:rPr>
              <a:t>«Ольга Николаевна, скажите, пожалуйста, возникают у Вас вопросы налогово-бухгалтерского, юридического характера, а также по работе в программах "1С"? Возникают ли у Вас вопросы в области строительства, например по составлению смет, по подготовке тендерной документации и т.д.?»</a:t>
            </a:r>
          </a:p>
          <a:p>
            <a:pPr indent="449263" algn="just" defTabSz="914400" eaLnBrk="0" hangingPunct="0">
              <a:tabLst>
                <a:tab pos="457200" algn="l"/>
              </a:tabLst>
            </a:pPr>
            <a:endParaRPr lang="ru-RU" sz="1400">
              <a:solidFill>
                <a:srgbClr val="000000"/>
              </a:solidFill>
              <a:latin typeface="Arial" charset="0"/>
            </a:endParaRPr>
          </a:p>
          <a:p>
            <a:pPr indent="449263" algn="just" defTabSz="914400" eaLnBrk="0" hangingPunct="0">
              <a:tabLst>
                <a:tab pos="457200" algn="l"/>
              </a:tabLst>
            </a:pPr>
            <a:r>
              <a:rPr lang="ru-RU" sz="1400" b="1">
                <a:solidFill>
                  <a:srgbClr val="000000"/>
                </a:solidFill>
                <a:latin typeface="Arial" charset="0"/>
              </a:rPr>
              <a:t>Это мы определили проблемную область, а теперь выясним способы решения проблем:</a:t>
            </a:r>
          </a:p>
          <a:p>
            <a:pPr indent="449263" algn="just" defTabSz="914400" eaLnBrk="0" hangingPunct="0">
              <a:tabLst>
                <a:tab pos="457200" algn="l"/>
              </a:tabLst>
            </a:pPr>
            <a:endParaRPr lang="ru-RU" sz="1400" i="1">
              <a:solidFill>
                <a:srgbClr val="000000"/>
              </a:solidFill>
              <a:latin typeface="Arial" charset="0"/>
            </a:endParaRPr>
          </a:p>
          <a:p>
            <a:pPr indent="449263" algn="just" defTabSz="914400" eaLnBrk="0" hangingPunct="0">
              <a:tabLst>
                <a:tab pos="457200" algn="l"/>
              </a:tabLst>
            </a:pPr>
            <a:r>
              <a:rPr lang="ru-RU" sz="1400" i="1">
                <a:solidFill>
                  <a:srgbClr val="000000"/>
                </a:solidFill>
                <a:latin typeface="Arial" charset="0"/>
              </a:rPr>
              <a:t>Где вы обычно ищите ответы на Ваши вопросы?</a:t>
            </a:r>
          </a:p>
        </p:txBody>
      </p:sp>
      <p:sp>
        <p:nvSpPr>
          <p:cNvPr id="57348" name="Rectangle 7"/>
          <p:cNvSpPr>
            <a:spLocks noChangeArrowheads="1"/>
          </p:cNvSpPr>
          <p:nvPr/>
        </p:nvSpPr>
        <p:spPr bwMode="auto">
          <a:xfrm>
            <a:off x="5429250" y="5214938"/>
            <a:ext cx="3286125" cy="279400"/>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Verdana" pitchFamily="34" charset="0"/>
              </a:rPr>
              <a:t>Что нас может спасти от ревизии?</a:t>
            </a:r>
          </a:p>
        </p:txBody>
      </p:sp>
      <p:pic>
        <p:nvPicPr>
          <p:cNvPr id="57349" name="Picture 2"/>
          <p:cNvPicPr>
            <a:picLocks noChangeAspect="1" noChangeArrowheads="1"/>
          </p:cNvPicPr>
          <p:nvPr/>
        </p:nvPicPr>
        <p:blipFill>
          <a:blip r:embed="rId4" cstate="print"/>
          <a:srcRect b="22368"/>
          <a:stretch>
            <a:fillRect/>
          </a:stretch>
        </p:blipFill>
        <p:spPr bwMode="auto">
          <a:xfrm>
            <a:off x="5395913" y="2500313"/>
            <a:ext cx="3324225" cy="2500312"/>
          </a:xfrm>
          <a:prstGeom prst="rect">
            <a:avLst/>
          </a:prstGeom>
          <a:noFill/>
          <a:ln w="9525">
            <a:noFill/>
            <a:miter lim="800000"/>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57351"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18434" name="Rectangle 7"/>
          <p:cNvSpPr>
            <a:spLocks noChangeArrowheads="1"/>
          </p:cNvSpPr>
          <p:nvPr/>
        </p:nvSpPr>
        <p:spPr bwMode="auto">
          <a:xfrm>
            <a:off x="900113" y="928688"/>
            <a:ext cx="7215187" cy="36671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ЦЕЛИ ВЕБИНАРА</a:t>
            </a:r>
          </a:p>
        </p:txBody>
      </p:sp>
      <p:sp>
        <p:nvSpPr>
          <p:cNvPr id="18435" name="TextBox 4"/>
          <p:cNvSpPr txBox="1">
            <a:spLocks noChangeArrowheads="1"/>
          </p:cNvSpPr>
          <p:nvPr/>
        </p:nvSpPr>
        <p:spPr bwMode="auto">
          <a:xfrm>
            <a:off x="179513" y="1628800"/>
            <a:ext cx="8784976" cy="4832092"/>
          </a:xfrm>
          <a:prstGeom prst="rect">
            <a:avLst/>
          </a:prstGeom>
          <a:noFill/>
          <a:ln w="9525">
            <a:noFill/>
            <a:miter lim="800000"/>
            <a:headEnd/>
            <a:tailEnd/>
          </a:ln>
        </p:spPr>
        <p:txBody>
          <a:bodyPr wrap="square">
            <a:spAutoFit/>
          </a:bodyPr>
          <a:lstStyle/>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Arial" charset="0"/>
              </a:rPr>
              <a:t>Показать целесообразность и оправданность усилий продвижения ИТС СТРОИТЕЛЬСТВО и ЖКХ</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1.1. Вводная информация о продукте</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1.</a:t>
            </a:r>
            <a:r>
              <a:rPr lang="en-US" sz="1400" dirty="0">
                <a:solidFill>
                  <a:srgbClr val="000000"/>
                </a:solidFill>
                <a:latin typeface="Arial" charset="0"/>
              </a:rPr>
              <a:t>2</a:t>
            </a:r>
            <a:r>
              <a:rPr lang="ru-RU" sz="1400" dirty="0">
                <a:solidFill>
                  <a:srgbClr val="000000"/>
                </a:solidFill>
                <a:latin typeface="Arial" charset="0"/>
              </a:rPr>
              <a:t>. Статус договора ИТС СТРОИТЕЛЬСТВО и ЖКХ</a:t>
            </a:r>
            <a:endParaRPr lang="en-US" sz="1400" dirty="0">
              <a:solidFill>
                <a:srgbClr val="000000"/>
              </a:solidFill>
              <a:latin typeface="Arial" charset="0"/>
            </a:endParaRP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1.</a:t>
            </a:r>
            <a:r>
              <a:rPr lang="en-US" sz="1400" dirty="0">
                <a:solidFill>
                  <a:srgbClr val="000000"/>
                </a:solidFill>
                <a:latin typeface="Arial" charset="0"/>
              </a:rPr>
              <a:t>3</a:t>
            </a:r>
            <a:r>
              <a:rPr lang="ru-RU" sz="1400" dirty="0">
                <a:solidFill>
                  <a:srgbClr val="000000"/>
                </a:solidFill>
                <a:latin typeface="Arial" charset="0"/>
              </a:rPr>
              <a:t>. Расчёт рентабельности</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1.</a:t>
            </a:r>
            <a:r>
              <a:rPr lang="en-US" sz="1400" dirty="0">
                <a:solidFill>
                  <a:srgbClr val="000000"/>
                </a:solidFill>
                <a:latin typeface="Arial" charset="0"/>
              </a:rPr>
              <a:t>4</a:t>
            </a:r>
            <a:r>
              <a:rPr lang="ru-RU" sz="1400" dirty="0">
                <a:solidFill>
                  <a:srgbClr val="000000"/>
                </a:solidFill>
                <a:latin typeface="Arial" charset="0"/>
              </a:rPr>
              <a:t>. Круг потенциальных пользователей</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1.</a:t>
            </a:r>
            <a:r>
              <a:rPr lang="en-US" sz="1400" dirty="0">
                <a:solidFill>
                  <a:srgbClr val="000000"/>
                </a:solidFill>
                <a:latin typeface="Arial" charset="0"/>
              </a:rPr>
              <a:t>5</a:t>
            </a:r>
            <a:r>
              <a:rPr lang="ru-RU" sz="1400" dirty="0">
                <a:solidFill>
                  <a:srgbClr val="000000"/>
                </a:solidFill>
                <a:latin typeface="Arial" charset="0"/>
              </a:rPr>
              <a:t>. Особенности потенциального клиента и его платежеспособности</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Arial" charset="0"/>
              </a:rPr>
              <a:t>Оказать помощь в построении эффективной системы продаж ИТС СТРОИТЕЛЬСТВО И ЖКХ</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2.1. Позиционирование и приемы продаж</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2.2. Несколько стратегий продвижения</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2.3. Этапы продаж. Применение технологии СПИН</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2.</a:t>
            </a:r>
            <a:r>
              <a:rPr lang="en-US" sz="1400" dirty="0">
                <a:solidFill>
                  <a:srgbClr val="000000"/>
                </a:solidFill>
                <a:latin typeface="Arial" charset="0"/>
              </a:rPr>
              <a:t>4</a:t>
            </a:r>
            <a:r>
              <a:rPr lang="ru-RU" sz="1400" dirty="0">
                <a:solidFill>
                  <a:srgbClr val="000000"/>
                </a:solidFill>
                <a:latin typeface="Arial" charset="0"/>
              </a:rPr>
              <a:t>. Организация и проведение презентации продукта (сервиса)</a:t>
            </a:r>
            <a:endParaRPr lang="en-US" sz="1400" dirty="0">
              <a:solidFill>
                <a:srgbClr val="000000"/>
              </a:solidFill>
              <a:latin typeface="Arial" charset="0"/>
            </a:endParaRP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000000"/>
                </a:solidFill>
                <a:latin typeface="Arial" charset="0"/>
              </a:rPr>
              <a:t>2.5. </a:t>
            </a:r>
            <a:r>
              <a:rPr lang="ru-RU" sz="1400" dirty="0">
                <a:solidFill>
                  <a:srgbClr val="000000"/>
                </a:solidFill>
                <a:latin typeface="Arial" charset="0"/>
              </a:rPr>
              <a:t>Демонстрация продукта</a:t>
            </a:r>
            <a:endParaRPr lang="en-US" sz="1400" dirty="0">
              <a:solidFill>
                <a:srgbClr val="000000"/>
              </a:solidFill>
              <a:latin typeface="Arial" charset="0"/>
            </a:endParaRP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000000"/>
                </a:solidFill>
                <a:latin typeface="Arial" charset="0"/>
              </a:rPr>
              <a:t>2.6. </a:t>
            </a:r>
            <a:r>
              <a:rPr lang="ru-RU" sz="1400" dirty="0">
                <a:solidFill>
                  <a:srgbClr val="000000"/>
                </a:solidFill>
                <a:latin typeface="Arial" charset="0"/>
              </a:rPr>
              <a:t>Позиционирование продукта для различных групп пользователей</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charset="0"/>
            </a:endParaRP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Arial" charset="0"/>
              </a:rPr>
              <a:t>Дать представление о наших услугах как разработчика и возможных вариантах участия </a:t>
            </a:r>
            <a:br>
              <a:rPr lang="ru-RU" sz="1400" b="1" dirty="0">
                <a:solidFill>
                  <a:srgbClr val="000000"/>
                </a:solidFill>
                <a:latin typeface="Arial" charset="0"/>
              </a:rPr>
            </a:br>
            <a:r>
              <a:rPr lang="ru-RU" sz="1400" b="1" dirty="0">
                <a:solidFill>
                  <a:srgbClr val="000000"/>
                </a:solidFill>
                <a:latin typeface="Arial" charset="0"/>
              </a:rPr>
              <a:t>(помощи) в повышении эффективности продаж</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3.1. Программа партнерских мероприятий Элит-профит</a:t>
            </a:r>
          </a:p>
          <a:p>
            <a:pPr marL="1085850" lvl="1"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3.2. Программа дополнительного финансового стимулирования. Агентский договор.</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charset="0"/>
              </a:rPr>
              <a:t> </a:t>
            </a:r>
          </a:p>
          <a:p>
            <a:pPr marL="342900" indent="-342900">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charset="0"/>
            </a:endParaRPr>
          </a:p>
        </p:txBody>
      </p:sp>
      <p:sp>
        <p:nvSpPr>
          <p:cNvPr id="6"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59394"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graphicFrame>
        <p:nvGraphicFramePr>
          <p:cNvPr id="20516" name="Group 36"/>
          <p:cNvGraphicFramePr>
            <a:graphicFrameLocks noGrp="1"/>
          </p:cNvGraphicFramePr>
          <p:nvPr/>
        </p:nvGraphicFramePr>
        <p:xfrm>
          <a:off x="250825" y="2357438"/>
          <a:ext cx="8607425" cy="3895090"/>
        </p:xfrm>
        <a:graphic>
          <a:graphicData uri="http://schemas.openxmlformats.org/drawingml/2006/table">
            <a:tbl>
              <a:tblPr/>
              <a:tblGrid>
                <a:gridCol w="2089150"/>
                <a:gridCol w="1517650"/>
                <a:gridCol w="5000625"/>
              </a:tblGrid>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Возможный ответ</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Слабые стороны</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Проблемный вопрос</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r>
              <a:tr h="74295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интернете</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Ненадежность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Понятно, а есть ли уверенность в надежности полученной информации? С учетом количества  там разных точек зрения … маловероятно, не так ли?</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СПС</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Отсутствие привязки к продуктам 1С</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Да, там действительно информация и надежная и актуальная, но разве СПС скажет вам как применить эту информацию в 1С? Как оформить в программе ту или иную хозяйственную операцию?</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специализированной литературе</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Неактуальность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Книжки, к сожалению выпускаются не так часто, как меняется наше законодательство, согласны? </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Консультации специалистов</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Высокая стоимость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Дорогое удовольствие, или ошибаюсь?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9421" name="Rectangle 1"/>
          <p:cNvSpPr>
            <a:spLocks noChangeArrowheads="1"/>
          </p:cNvSpPr>
          <p:nvPr/>
        </p:nvSpPr>
        <p:spPr bwMode="auto">
          <a:xfrm>
            <a:off x="-142875" y="1928813"/>
            <a:ext cx="4500563" cy="461962"/>
          </a:xfrm>
          <a:prstGeom prst="rect">
            <a:avLst/>
          </a:prstGeom>
          <a:noFill/>
          <a:ln w="9525">
            <a:noFill/>
            <a:miter lim="800000"/>
            <a:headEnd/>
            <a:tailEnd/>
          </a:ln>
        </p:spPr>
        <p:txBody>
          <a:bodyPr anchor="ctr">
            <a:spAutoFit/>
          </a:bodyPr>
          <a:lstStyle/>
          <a:p>
            <a:pPr indent="449263" defTabSz="914400">
              <a:tabLst>
                <a:tab pos="457200" algn="l"/>
              </a:tabLst>
            </a:pPr>
            <a:r>
              <a:rPr lang="ru-RU" sz="1200" b="1">
                <a:solidFill>
                  <a:srgbClr val="22228B"/>
                </a:solidFill>
                <a:latin typeface="Arial" charset="0"/>
              </a:rPr>
              <a:t>ПРОБЛЕМНЫЙ ВОПРОС</a:t>
            </a:r>
          </a:p>
          <a:p>
            <a:pPr indent="449263" defTabSz="914400" eaLnBrk="0" hangingPunct="0">
              <a:tabLst>
                <a:tab pos="457200" algn="l"/>
              </a:tabLst>
            </a:pPr>
            <a:endParaRPr lang="ru-RU" sz="1200">
              <a:solidFill>
                <a:srgbClr val="000000"/>
              </a:solidFill>
              <a:latin typeface="Arial" charset="0"/>
            </a:endParaRPr>
          </a:p>
        </p:txBody>
      </p:sp>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5942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61442"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sp>
        <p:nvSpPr>
          <p:cNvPr id="61443" name="Rectangle 1"/>
          <p:cNvSpPr>
            <a:spLocks noChangeArrowheads="1"/>
          </p:cNvSpPr>
          <p:nvPr/>
        </p:nvSpPr>
        <p:spPr bwMode="auto">
          <a:xfrm>
            <a:off x="214313" y="1952625"/>
            <a:ext cx="8318500" cy="882650"/>
          </a:xfrm>
          <a:prstGeom prst="rect">
            <a:avLst/>
          </a:prstGeom>
          <a:noFill/>
          <a:ln w="9525">
            <a:noFill/>
            <a:miter lim="800000"/>
            <a:headEnd/>
            <a:tailEnd/>
          </a:ln>
        </p:spPr>
        <p:txBody>
          <a:bodyPr anchor="ctr">
            <a:spAutoFit/>
          </a:bodyPr>
          <a:lstStyle/>
          <a:p>
            <a:pPr indent="449263" algn="just" defTabSz="914400">
              <a:tabLst>
                <a:tab pos="457200" algn="l"/>
              </a:tabLst>
            </a:pPr>
            <a:r>
              <a:rPr lang="ru-RU" sz="1200" b="1">
                <a:solidFill>
                  <a:srgbClr val="22228B"/>
                </a:solidFill>
                <a:latin typeface="Arial" charset="0"/>
              </a:rPr>
              <a:t>ИЗВЛЕКАЮЩИЕ ВОПРОСЫ</a:t>
            </a:r>
          </a:p>
          <a:p>
            <a:pPr indent="449263" algn="just" defTabSz="914400" eaLnBrk="0" hangingPunct="0">
              <a:buFont typeface="Times New Roman" pitchFamily="18" charset="0"/>
              <a:buNone/>
              <a:tabLst>
                <a:tab pos="457200" algn="l"/>
              </a:tabLst>
            </a:pPr>
            <a:endParaRPr lang="ru-RU" sz="1200">
              <a:solidFill>
                <a:srgbClr val="000000"/>
              </a:solidFill>
              <a:latin typeface="Arial" charset="0"/>
            </a:endParaRPr>
          </a:p>
          <a:p>
            <a:pPr indent="449263" algn="just" defTabSz="914400" eaLnBrk="0" hangingPunct="0">
              <a:buFont typeface="Times New Roman" pitchFamily="18" charset="0"/>
              <a:buNone/>
              <a:tabLst>
                <a:tab pos="457200" algn="l"/>
              </a:tabLst>
            </a:pPr>
            <a:r>
              <a:rPr lang="ru-RU" sz="1400">
                <a:solidFill>
                  <a:srgbClr val="000000"/>
                </a:solidFill>
                <a:latin typeface="Arial" charset="0"/>
              </a:rPr>
              <a:t>Смысл извлекающего вопроса состоит в осознании клиентом масштаба возможной проблемы и её последствий.</a:t>
            </a:r>
          </a:p>
        </p:txBody>
      </p:sp>
      <p:sp>
        <p:nvSpPr>
          <p:cNvPr id="61444" name="Rectangle 7"/>
          <p:cNvSpPr>
            <a:spLocks noChangeArrowheads="1"/>
          </p:cNvSpPr>
          <p:nvPr/>
        </p:nvSpPr>
        <p:spPr bwMode="auto">
          <a:xfrm>
            <a:off x="5000625" y="4500563"/>
            <a:ext cx="3286125" cy="274637"/>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000000"/>
                </a:solidFill>
                <a:latin typeface="Arial" charset="0"/>
              </a:rPr>
              <a:t>Статья 89, пункт 2. До 6-ти лет…..</a:t>
            </a:r>
          </a:p>
        </p:txBody>
      </p:sp>
      <p:pic>
        <p:nvPicPr>
          <p:cNvPr id="61445" name="Picture 6"/>
          <p:cNvPicPr>
            <a:picLocks noChangeAspect="1" noChangeArrowheads="1"/>
          </p:cNvPicPr>
          <p:nvPr/>
        </p:nvPicPr>
        <p:blipFill>
          <a:blip r:embed="rId4" cstate="print"/>
          <a:srcRect b="7303"/>
          <a:stretch>
            <a:fillRect/>
          </a:stretch>
        </p:blipFill>
        <p:spPr bwMode="auto">
          <a:xfrm>
            <a:off x="1785938" y="3286125"/>
            <a:ext cx="2941637" cy="3143250"/>
          </a:xfrm>
          <a:prstGeom prst="rect">
            <a:avLst/>
          </a:prstGeom>
          <a:noFill/>
          <a:ln w="9525">
            <a:noFill/>
            <a:miter lim="800000"/>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1447"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63490"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graphicFrame>
        <p:nvGraphicFramePr>
          <p:cNvPr id="22570" name="Group 42"/>
          <p:cNvGraphicFramePr>
            <a:graphicFrameLocks noGrp="1"/>
          </p:cNvGraphicFramePr>
          <p:nvPr/>
        </p:nvGraphicFramePr>
        <p:xfrm>
          <a:off x="323850" y="2357438"/>
          <a:ext cx="8534400" cy="3895090"/>
        </p:xfrm>
        <a:graphic>
          <a:graphicData uri="http://schemas.openxmlformats.org/drawingml/2006/table">
            <a:tbl>
              <a:tblPr/>
              <a:tblGrid>
                <a:gridCol w="2016125"/>
                <a:gridCol w="1517650"/>
                <a:gridCol w="5000625"/>
              </a:tblGrid>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Возможный ответ</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Слабые стороны</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Проблемный вопрос</a:t>
                      </a: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r>
              <a:tr h="74295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интернете</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Ненадежность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Страшно даже подумать к каким последствиям может привести использование неподтвержденной юридического и налогового характера, не так ли?</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СПС</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Отсутствие привязки к продуктам 1С</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Прилично времени «убьете» на то, что бы понять как полученную информацию использовать в программе 1С, не задумывались?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 специализированной литературе</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Неактуальность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Цена вопроса при использовании устаревшей информации может быть достаточно велика, согласны? </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r h="84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Консультации специалистов</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Высокая стоимость</a:t>
                      </a: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Привлечение сторонних специалистов ощутимо сказывается на бюджете, да и сколько сейчас развелось шарлатанов, уверены что «овчинка стоит выделки»?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Arial" charset="0"/>
                        <a:ea typeface="Arial Unicode MS" pitchFamily="34" charset="-128"/>
                        <a:cs typeface="Arial Unicode MS" pitchFamily="34" charset="-128"/>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3517" name="Rectangle 1"/>
          <p:cNvSpPr>
            <a:spLocks noChangeArrowheads="1"/>
          </p:cNvSpPr>
          <p:nvPr/>
        </p:nvSpPr>
        <p:spPr bwMode="auto">
          <a:xfrm>
            <a:off x="-142875" y="1928813"/>
            <a:ext cx="4500563" cy="461962"/>
          </a:xfrm>
          <a:prstGeom prst="rect">
            <a:avLst/>
          </a:prstGeom>
          <a:noFill/>
          <a:ln w="9525">
            <a:noFill/>
            <a:miter lim="800000"/>
            <a:headEnd/>
            <a:tailEnd/>
          </a:ln>
        </p:spPr>
        <p:txBody>
          <a:bodyPr anchor="ctr">
            <a:spAutoFit/>
          </a:bodyPr>
          <a:lstStyle/>
          <a:p>
            <a:pPr indent="449263" defTabSz="914400">
              <a:tabLst>
                <a:tab pos="457200" algn="l"/>
              </a:tabLst>
            </a:pPr>
            <a:r>
              <a:rPr lang="ru-RU" sz="1200" b="1">
                <a:solidFill>
                  <a:srgbClr val="22228B"/>
                </a:solidFill>
                <a:latin typeface="Arial" charset="0"/>
              </a:rPr>
              <a:t>ИЗВЛЕКАЮЩИЙ ВОПРОС</a:t>
            </a:r>
          </a:p>
          <a:p>
            <a:pPr indent="449263" defTabSz="914400" eaLnBrk="0" hangingPunct="0">
              <a:tabLst>
                <a:tab pos="457200" algn="l"/>
              </a:tabLst>
            </a:pPr>
            <a:endParaRPr lang="ru-RU" sz="1200">
              <a:solidFill>
                <a:srgbClr val="000000"/>
              </a:solidFill>
              <a:latin typeface="Arial" charset="0"/>
            </a:endParaRPr>
          </a:p>
        </p:txBody>
      </p:sp>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3519"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65538" name="Rectangle 7"/>
          <p:cNvSpPr>
            <a:spLocks noChangeArrowheads="1"/>
          </p:cNvSpPr>
          <p:nvPr/>
        </p:nvSpPr>
        <p:spPr bwMode="auto">
          <a:xfrm>
            <a:off x="142875" y="1428750"/>
            <a:ext cx="7215188" cy="37147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FF0000"/>
                </a:solidFill>
                <a:latin typeface="Verdana" pitchFamily="34" charset="0"/>
              </a:rPr>
              <a:t>Этап 2. Выявление потребностей</a:t>
            </a:r>
          </a:p>
        </p:txBody>
      </p:sp>
      <p:sp>
        <p:nvSpPr>
          <p:cNvPr id="65539" name="Rectangle 1"/>
          <p:cNvSpPr>
            <a:spLocks noChangeArrowheads="1"/>
          </p:cNvSpPr>
          <p:nvPr/>
        </p:nvSpPr>
        <p:spPr bwMode="auto">
          <a:xfrm>
            <a:off x="214313" y="1882775"/>
            <a:ext cx="5072062" cy="4498975"/>
          </a:xfrm>
          <a:prstGeom prst="rect">
            <a:avLst/>
          </a:prstGeom>
          <a:noFill/>
          <a:ln w="9525">
            <a:noFill/>
            <a:miter lim="800000"/>
            <a:headEnd/>
            <a:tailEnd/>
          </a:ln>
        </p:spPr>
        <p:txBody>
          <a:bodyPr anchor="ctr">
            <a:spAutoFit/>
          </a:bodyPr>
          <a:lstStyle/>
          <a:p>
            <a:pPr indent="449263" algn="just" defTabSz="914400">
              <a:tabLst>
                <a:tab pos="457200" algn="l"/>
              </a:tabLst>
            </a:pPr>
            <a:r>
              <a:rPr lang="ru-RU" sz="1200" b="1">
                <a:solidFill>
                  <a:srgbClr val="22228B"/>
                </a:solidFill>
                <a:latin typeface="Arial" charset="0"/>
              </a:rPr>
              <a:t>НАПРАВЛЯЮЩИЕ ВОПРОСЫ</a:t>
            </a:r>
          </a:p>
          <a:p>
            <a:pPr indent="449263" algn="just" defTabSz="914400" eaLnBrk="0" hangingPunct="0">
              <a:tabLst>
                <a:tab pos="457200" algn="l"/>
              </a:tabLst>
            </a:pPr>
            <a:endParaRPr lang="ru-RU" sz="1400">
              <a:solidFill>
                <a:schemeClr val="tx1"/>
              </a:solidFill>
              <a:latin typeface="Arial" charset="0"/>
            </a:endParaRPr>
          </a:p>
          <a:p>
            <a:pPr indent="449263" defTabSz="914400">
              <a:buClr>
                <a:srgbClr val="000000"/>
              </a:buClr>
              <a:buSzPct val="100000"/>
              <a:buFont typeface="Times New Roman" pitchFamily="18" charset="0"/>
              <a:buNone/>
              <a:tabLst>
                <a:tab pos="457200" algn="l"/>
              </a:tabLst>
            </a:pPr>
            <a:r>
              <a:rPr lang="ru-RU" sz="1400" i="1">
                <a:solidFill>
                  <a:srgbClr val="000000"/>
                </a:solidFill>
                <a:latin typeface="Arial" charset="0"/>
              </a:rPr>
              <a:t>Ольга Николаевна, а было бы вам интересно узнать о том, как можно </a:t>
            </a:r>
            <a:r>
              <a:rPr lang="ru-RU" sz="1400" b="1" i="1">
                <a:solidFill>
                  <a:srgbClr val="000000"/>
                </a:solidFill>
                <a:latin typeface="Arial" charset="0"/>
              </a:rPr>
              <a:t>БЫСТРО </a:t>
            </a:r>
            <a:r>
              <a:rPr lang="ru-RU" sz="1400" i="1">
                <a:solidFill>
                  <a:srgbClr val="000000"/>
                </a:solidFill>
                <a:latin typeface="Arial" charset="0"/>
              </a:rPr>
              <a:t>находить </a:t>
            </a:r>
            <a:r>
              <a:rPr lang="ru-RU" sz="1400" b="1" i="1">
                <a:solidFill>
                  <a:srgbClr val="000000"/>
                </a:solidFill>
                <a:latin typeface="Arial" charset="0"/>
              </a:rPr>
              <a:t>АКТУАЛЬНЫЕ </a:t>
            </a:r>
            <a:r>
              <a:rPr lang="ru-RU" sz="1400" i="1">
                <a:solidFill>
                  <a:srgbClr val="000000"/>
                </a:solidFill>
                <a:latin typeface="Arial" charset="0"/>
              </a:rPr>
              <a:t>ответы на все интересующие Вас вопросы и получать при этом информацию </a:t>
            </a:r>
            <a:r>
              <a:rPr lang="ru-RU" sz="1400" b="1" i="1">
                <a:solidFill>
                  <a:srgbClr val="000000"/>
                </a:solidFill>
                <a:latin typeface="Arial" charset="0"/>
              </a:rPr>
              <a:t>ГАРАНТИРОВАННО НАДЁЖНУЮ  </a:t>
            </a:r>
            <a:r>
              <a:rPr lang="ru-RU" sz="1400" i="1">
                <a:solidFill>
                  <a:srgbClr val="000000"/>
                </a:solidFill>
                <a:latin typeface="Arial" charset="0"/>
              </a:rPr>
              <a:t>с юридической точки зрения?</a:t>
            </a:r>
          </a:p>
          <a:p>
            <a:pPr indent="449263" defTabSz="914400">
              <a:buClr>
                <a:srgbClr val="000000"/>
              </a:buClr>
              <a:buSzPct val="100000"/>
              <a:buFont typeface="Times New Roman" pitchFamily="18" charset="0"/>
              <a:buNone/>
              <a:tabLst>
                <a:tab pos="457200" algn="l"/>
              </a:tabLst>
            </a:pPr>
            <a:endParaRPr lang="ru-RU" sz="1400" b="1" i="1">
              <a:solidFill>
                <a:srgbClr val="000000"/>
              </a:solidFill>
              <a:latin typeface="Arial" charset="0"/>
            </a:endParaRPr>
          </a:p>
          <a:p>
            <a:pPr indent="449263" defTabSz="914400">
              <a:buClr>
                <a:srgbClr val="000000"/>
              </a:buClr>
              <a:buSzPct val="100000"/>
              <a:buFont typeface="Times New Roman" pitchFamily="18" charset="0"/>
              <a:buNone/>
              <a:tabLst>
                <a:tab pos="457200" algn="l"/>
              </a:tabLst>
            </a:pPr>
            <a:r>
              <a:rPr lang="ru-RU" sz="1400" b="1">
                <a:solidFill>
                  <a:srgbClr val="000000"/>
                </a:solidFill>
                <a:latin typeface="Arial" charset="0"/>
              </a:rPr>
              <a:t>Получив от клиента «Да» (А как по другому?) в ответ на направляющий вопрос, мы отвечаем:</a:t>
            </a:r>
          </a:p>
          <a:p>
            <a:pPr indent="449263" defTabSz="914400">
              <a:buClr>
                <a:srgbClr val="000000"/>
              </a:buClr>
              <a:buSzPct val="100000"/>
              <a:buFont typeface="Times New Roman" pitchFamily="18" charset="0"/>
              <a:buNone/>
              <a:tabLst>
                <a:tab pos="457200" algn="l"/>
              </a:tabLst>
            </a:pPr>
            <a:endParaRPr lang="ru-RU" sz="1400" b="1">
              <a:solidFill>
                <a:srgbClr val="000000"/>
              </a:solidFill>
              <a:latin typeface="Arial" charset="0"/>
            </a:endParaRPr>
          </a:p>
          <a:p>
            <a:pPr indent="449263" defTabSz="914400">
              <a:buClr>
                <a:srgbClr val="000000"/>
              </a:buClr>
              <a:buSzPct val="100000"/>
              <a:buFont typeface="Times New Roman" pitchFamily="18" charset="0"/>
              <a:buNone/>
              <a:tabLst>
                <a:tab pos="457200" algn="l"/>
              </a:tabLst>
            </a:pPr>
            <a:r>
              <a:rPr lang="ru-RU" sz="1400" b="1">
                <a:solidFill>
                  <a:srgbClr val="000000"/>
                </a:solidFill>
                <a:latin typeface="Arial" charset="0"/>
              </a:rPr>
              <a:t>  </a:t>
            </a:r>
            <a:r>
              <a:rPr lang="ru-RU" sz="1400" i="1">
                <a:solidFill>
                  <a:srgbClr val="000000"/>
                </a:solidFill>
                <a:latin typeface="Arial" charset="0"/>
              </a:rPr>
              <a:t>«Именно поэтому я и хочу продемонстрировать Вам информационную систему ИТС СТРОИТЕЛЬСТВО и ЖКХ. Сейчас мы с Вами рассмотрим систему навигации ИТС СТРОИТЕЛЬСТВО И ЖКХ, меню, возможности, основные виды материалов и инструментов, представленных на ИТС СТРОИТЕЛЬСТВО и ЖКХ и то, чем эта система будет Вам полезна.</a:t>
            </a:r>
          </a:p>
          <a:p>
            <a:pPr indent="449263" defTabSz="914400">
              <a:buClr>
                <a:srgbClr val="000000"/>
              </a:buClr>
              <a:buSzPct val="100000"/>
              <a:buFont typeface="Times New Roman" pitchFamily="18" charset="0"/>
              <a:buNone/>
              <a:tabLst>
                <a:tab pos="457200" algn="l"/>
              </a:tabLst>
            </a:pPr>
            <a:endParaRPr lang="ru-RU" sz="1400" b="1" i="1">
              <a:solidFill>
                <a:srgbClr val="000000"/>
              </a:solidFill>
              <a:latin typeface="Arial" charset="0"/>
            </a:endParaRPr>
          </a:p>
          <a:p>
            <a:pPr indent="449263" algn="just" defTabSz="914400" eaLnBrk="0" hangingPunct="0">
              <a:tabLst>
                <a:tab pos="457200" algn="l"/>
              </a:tabLst>
            </a:pPr>
            <a:endParaRPr lang="ru-RU" sz="1200" b="1" i="1">
              <a:solidFill>
                <a:srgbClr val="000000"/>
              </a:solidFill>
              <a:latin typeface="Arial" charset="0"/>
            </a:endParaRPr>
          </a:p>
        </p:txBody>
      </p:sp>
      <p:sp>
        <p:nvSpPr>
          <p:cNvPr id="65540" name="Rectangle 7"/>
          <p:cNvSpPr>
            <a:spLocks noChangeArrowheads="1"/>
          </p:cNvSpPr>
          <p:nvPr/>
        </p:nvSpPr>
        <p:spPr bwMode="auto">
          <a:xfrm>
            <a:off x="5214938" y="5214938"/>
            <a:ext cx="3571875" cy="1368425"/>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Verdana" pitchFamily="34" charset="0"/>
              </a:rPr>
              <a:t>Это же сущие пустяки. Вам нужно только инициировать кражу. Вам надо взломать замок, проникнуть на склад, оставить следы выноса товара и спокойно удалиться ничего не взяв. Ну что, усвоили, наконец?</a:t>
            </a:r>
          </a:p>
        </p:txBody>
      </p:sp>
      <p:pic>
        <p:nvPicPr>
          <p:cNvPr id="65541" name="Picture 3"/>
          <p:cNvPicPr>
            <a:picLocks noChangeAspect="1" noChangeArrowheads="1"/>
          </p:cNvPicPr>
          <p:nvPr/>
        </p:nvPicPr>
        <p:blipFill>
          <a:blip r:embed="rId4" cstate="print"/>
          <a:srcRect l="3999" t="2666" r="3999" b="4063"/>
          <a:stretch>
            <a:fillRect/>
          </a:stretch>
        </p:blipFill>
        <p:spPr bwMode="auto">
          <a:xfrm>
            <a:off x="5286375" y="2449513"/>
            <a:ext cx="3571875" cy="2551112"/>
          </a:xfrm>
          <a:prstGeom prst="rect">
            <a:avLst/>
          </a:prstGeom>
          <a:noFill/>
          <a:ln w="9525">
            <a:noFill/>
            <a:miter lim="800000"/>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ОРГАНИЗАЦИЯ И ПРОВЕДЕНИЕ ДЕМОНСТРАЦИИ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Борьба с возражениями</a:t>
            </a:r>
            <a:endParaRPr lang="ru-RU" sz="1800" b="1" dirty="0">
              <a:solidFill>
                <a:srgbClr val="000000"/>
              </a:solidFill>
              <a:latin typeface="Verdana" pitchFamily="34" charset="0"/>
            </a:endParaRPr>
          </a:p>
        </p:txBody>
      </p:sp>
      <p:pic>
        <p:nvPicPr>
          <p:cNvPr id="2052" name="Picture 4" descr="http://img1.liveinternet.ru/images/attach/c/2/72/888/72888326_020.gif"/>
          <p:cNvPicPr>
            <a:picLocks noChangeAspect="1" noChangeArrowheads="1"/>
          </p:cNvPicPr>
          <p:nvPr/>
        </p:nvPicPr>
        <p:blipFill>
          <a:blip r:embed="rId4" cstate="print"/>
          <a:srcRect/>
          <a:stretch>
            <a:fillRect/>
          </a:stretch>
        </p:blipFill>
        <p:spPr bwMode="auto">
          <a:xfrm>
            <a:off x="2699792" y="2348880"/>
            <a:ext cx="3505200" cy="300990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Борьба с возражениями</a:t>
            </a:r>
            <a:endParaRPr lang="ru-RU" sz="1800" b="1" dirty="0">
              <a:solidFill>
                <a:srgbClr val="000000"/>
              </a:solidFill>
              <a:latin typeface="Verdana" pitchFamily="34" charset="0"/>
            </a:endParaRPr>
          </a:p>
        </p:txBody>
      </p:sp>
      <p:pic>
        <p:nvPicPr>
          <p:cNvPr id="10" name="Рисунок 9" descr="Дорого.jpg"/>
          <p:cNvPicPr>
            <a:picLocks noChangeAspect="1"/>
          </p:cNvPicPr>
          <p:nvPr/>
        </p:nvPicPr>
        <p:blipFill>
          <a:blip r:embed="rId4" cstate="print"/>
          <a:stretch>
            <a:fillRect/>
          </a:stretch>
        </p:blipFill>
        <p:spPr>
          <a:xfrm>
            <a:off x="3180110" y="2852936"/>
            <a:ext cx="2760042" cy="2718641"/>
          </a:xfrm>
          <a:prstGeom prst="rect">
            <a:avLst/>
          </a:prstGeom>
        </p:spPr>
      </p:pic>
      <p:sp>
        <p:nvSpPr>
          <p:cNvPr id="11" name="Прямоугольник 5"/>
          <p:cNvSpPr>
            <a:spLocks noChangeArrowheads="1"/>
          </p:cNvSpPr>
          <p:nvPr/>
        </p:nvSpPr>
        <p:spPr bwMode="auto">
          <a:xfrm>
            <a:off x="571500" y="2204864"/>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ДОРОГО!</a:t>
            </a:r>
            <a:endParaRPr lang="ru-RU" sz="1600" b="1"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Борьба с возражениями</a:t>
            </a:r>
            <a:endParaRPr lang="ru-RU" sz="1800" b="1" dirty="0">
              <a:solidFill>
                <a:srgbClr val="000000"/>
              </a:solidFill>
              <a:latin typeface="Verdana" pitchFamily="34" charset="0"/>
            </a:endParaRPr>
          </a:p>
        </p:txBody>
      </p:sp>
      <p:sp>
        <p:nvSpPr>
          <p:cNvPr id="11" name="Прямоугольник 5"/>
          <p:cNvSpPr>
            <a:spLocks noChangeArrowheads="1"/>
          </p:cNvSpPr>
          <p:nvPr/>
        </p:nvSpPr>
        <p:spPr bwMode="auto">
          <a:xfrm>
            <a:off x="571500" y="1484784"/>
            <a:ext cx="7929563" cy="369888"/>
          </a:xfrm>
          <a:prstGeom prst="rect">
            <a:avLst/>
          </a:prstGeom>
          <a:noFill/>
          <a:ln w="9525">
            <a:noFill/>
            <a:miter lim="800000"/>
            <a:headEnd/>
            <a:tailEnd/>
          </a:ln>
        </p:spPr>
        <p:txBody>
          <a:bodyPr>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ДОРОГО?</a:t>
            </a:r>
            <a:endParaRPr lang="ru-RU" sz="1600" b="1" dirty="0">
              <a:solidFill>
                <a:srgbClr val="000000"/>
              </a:solidFill>
              <a:latin typeface="Arial" charset="0"/>
            </a:endParaRPr>
          </a:p>
        </p:txBody>
      </p:sp>
      <p:sp>
        <p:nvSpPr>
          <p:cNvPr id="7" name="Прямоугольник 10"/>
          <p:cNvSpPr>
            <a:spLocks noChangeArrowheads="1"/>
          </p:cNvSpPr>
          <p:nvPr/>
        </p:nvSpPr>
        <p:spPr bwMode="auto">
          <a:xfrm>
            <a:off x="539552" y="1844824"/>
            <a:ext cx="3852862" cy="954107"/>
          </a:xfrm>
          <a:prstGeom prst="rect">
            <a:avLst/>
          </a:prstGeom>
          <a:noFill/>
          <a:ln w="9525">
            <a:noFill/>
            <a:miter lim="800000"/>
            <a:headEnd/>
            <a:tailEnd/>
          </a:ln>
        </p:spPr>
        <p:txBody>
          <a:bodyPr>
            <a:spAutoFit/>
          </a:bodyPr>
          <a:lstStyle/>
          <a:p>
            <a:pPr>
              <a:buClr>
                <a:srgbClr val="000000"/>
              </a:buClr>
              <a:buSzPct val="100000"/>
              <a:buFontTx/>
              <a:buChar char="-"/>
            </a:pPr>
            <a:r>
              <a:rPr lang="ru-RU" sz="1400" dirty="0" smtClean="0">
                <a:solidFill>
                  <a:srgbClr val="000000"/>
                </a:solidFill>
                <a:latin typeface="Arial" charset="0"/>
              </a:rPr>
              <a:t> Уход </a:t>
            </a:r>
            <a:r>
              <a:rPr lang="ru-RU" sz="1400" dirty="0" smtClean="0">
                <a:solidFill>
                  <a:srgbClr val="000000"/>
                </a:solidFill>
                <a:latin typeface="Arial" charset="0"/>
              </a:rPr>
              <a:t>с линии атаки</a:t>
            </a:r>
          </a:p>
          <a:p>
            <a:pPr>
              <a:buClr>
                <a:srgbClr val="000000"/>
              </a:buClr>
              <a:buSzPct val="100000"/>
              <a:buFontTx/>
              <a:buChar char="-"/>
            </a:pPr>
            <a:r>
              <a:rPr lang="ru-RU" sz="1400" dirty="0" smtClean="0">
                <a:solidFill>
                  <a:srgbClr val="000000"/>
                </a:solidFill>
                <a:latin typeface="Arial" charset="0"/>
              </a:rPr>
              <a:t> Отвлекающий </a:t>
            </a:r>
            <a:r>
              <a:rPr lang="ru-RU" sz="1400" dirty="0" smtClean="0">
                <a:solidFill>
                  <a:srgbClr val="000000"/>
                </a:solidFill>
                <a:latin typeface="Arial" charset="0"/>
              </a:rPr>
              <a:t>удар</a:t>
            </a:r>
          </a:p>
          <a:p>
            <a:pPr>
              <a:buClr>
                <a:srgbClr val="000000"/>
              </a:buClr>
              <a:buSzPct val="100000"/>
              <a:buFontTx/>
              <a:buChar char="-"/>
            </a:pPr>
            <a:r>
              <a:rPr lang="ru-RU" sz="1400" dirty="0" smtClean="0">
                <a:solidFill>
                  <a:srgbClr val="000000"/>
                </a:solidFill>
                <a:latin typeface="Arial" charset="0"/>
              </a:rPr>
              <a:t> Освобождение </a:t>
            </a:r>
            <a:r>
              <a:rPr lang="ru-RU" sz="1400" dirty="0" smtClean="0">
                <a:solidFill>
                  <a:srgbClr val="000000"/>
                </a:solidFill>
                <a:latin typeface="Arial" charset="0"/>
              </a:rPr>
              <a:t>от захвата</a:t>
            </a:r>
          </a:p>
          <a:p>
            <a:pPr>
              <a:buClr>
                <a:srgbClr val="000000"/>
              </a:buClr>
              <a:buSzPct val="100000"/>
              <a:buFontTx/>
              <a:buChar char="-"/>
            </a:pPr>
            <a:r>
              <a:rPr lang="ru-RU" sz="1400" dirty="0" smtClean="0">
                <a:solidFill>
                  <a:srgbClr val="000000"/>
                </a:solidFill>
                <a:latin typeface="Arial" charset="0"/>
              </a:rPr>
              <a:t> Болевой </a:t>
            </a:r>
            <a:r>
              <a:rPr lang="ru-RU" sz="1400" dirty="0" smtClean="0">
                <a:solidFill>
                  <a:srgbClr val="000000"/>
                </a:solidFill>
                <a:latin typeface="Arial" charset="0"/>
              </a:rPr>
              <a:t>прием</a:t>
            </a:r>
            <a:endParaRPr lang="ru-RU" sz="1400" dirty="0">
              <a:solidFill>
                <a:srgbClr val="000000"/>
              </a:solidFill>
              <a:latin typeface="Arial" charset="0"/>
            </a:endParaRPr>
          </a:p>
        </p:txBody>
      </p:sp>
      <p:sp>
        <p:nvSpPr>
          <p:cNvPr id="12" name="Прямоугольник 10"/>
          <p:cNvSpPr>
            <a:spLocks noChangeArrowheads="1"/>
          </p:cNvSpPr>
          <p:nvPr/>
        </p:nvSpPr>
        <p:spPr bwMode="auto">
          <a:xfrm>
            <a:off x="4535562" y="1772816"/>
            <a:ext cx="3852862" cy="954107"/>
          </a:xfrm>
          <a:prstGeom prst="rect">
            <a:avLst/>
          </a:prstGeom>
          <a:noFill/>
          <a:ln w="9525">
            <a:noFill/>
            <a:miter lim="800000"/>
            <a:headEnd/>
            <a:tailEnd/>
          </a:ln>
        </p:spPr>
        <p:txBody>
          <a:bodyPr>
            <a:spAutoFit/>
          </a:bodyPr>
          <a:lstStyle/>
          <a:p>
            <a:pPr>
              <a:buClr>
                <a:srgbClr val="000000"/>
              </a:buClr>
              <a:buSzPct val="100000"/>
              <a:buFontTx/>
              <a:buChar char="-"/>
            </a:pPr>
            <a:r>
              <a:rPr lang="ru-RU" sz="1400" dirty="0" smtClean="0">
                <a:solidFill>
                  <a:srgbClr val="000000"/>
                </a:solidFill>
                <a:latin typeface="Arial" charset="0"/>
              </a:rPr>
              <a:t> Выбор альтернативы для сравнения. </a:t>
            </a:r>
          </a:p>
          <a:p>
            <a:pPr>
              <a:buClr>
                <a:srgbClr val="000000"/>
              </a:buClr>
              <a:buSzPct val="100000"/>
              <a:buFontTx/>
              <a:buChar char="-"/>
            </a:pPr>
            <a:r>
              <a:rPr lang="ru-RU" sz="1400" dirty="0" smtClean="0">
                <a:solidFill>
                  <a:srgbClr val="000000"/>
                </a:solidFill>
                <a:latin typeface="Arial" charset="0"/>
              </a:rPr>
              <a:t> Вычисление разницы в стоимости.</a:t>
            </a:r>
          </a:p>
          <a:p>
            <a:pPr>
              <a:buClr>
                <a:srgbClr val="000000"/>
              </a:buClr>
              <a:buSzPct val="100000"/>
              <a:buFontTx/>
              <a:buChar char="-"/>
            </a:pPr>
            <a:r>
              <a:rPr lang="ru-RU" sz="1400" dirty="0" smtClean="0">
                <a:solidFill>
                  <a:srgbClr val="000000"/>
                </a:solidFill>
                <a:latin typeface="Arial" charset="0"/>
              </a:rPr>
              <a:t> Разбиение стоимости.  </a:t>
            </a:r>
          </a:p>
          <a:p>
            <a:pPr>
              <a:buClr>
                <a:srgbClr val="000000"/>
              </a:buClr>
              <a:buSzPct val="100000"/>
              <a:buFontTx/>
              <a:buChar char="-"/>
            </a:pPr>
            <a:r>
              <a:rPr lang="ru-RU" sz="1400" dirty="0" smtClean="0">
                <a:solidFill>
                  <a:srgbClr val="000000"/>
                </a:solidFill>
                <a:latin typeface="Arial" charset="0"/>
              </a:rPr>
              <a:t> Сравниваем с другими затратами.</a:t>
            </a:r>
            <a:endParaRPr lang="ru-RU" sz="1400" dirty="0">
              <a:solidFill>
                <a:srgbClr val="000000"/>
              </a:solidFill>
              <a:latin typeface="Arial" charset="0"/>
            </a:endParaRPr>
          </a:p>
        </p:txBody>
      </p:sp>
      <p:sp>
        <p:nvSpPr>
          <p:cNvPr id="14" name="Прямоугольник 5"/>
          <p:cNvSpPr>
            <a:spLocks noChangeArrowheads="1"/>
          </p:cNvSpPr>
          <p:nvPr/>
        </p:nvSpPr>
        <p:spPr bwMode="auto">
          <a:xfrm>
            <a:off x="323528" y="2924944"/>
            <a:ext cx="8640960" cy="3693319"/>
          </a:xfrm>
          <a:prstGeom prst="rect">
            <a:avLst/>
          </a:prstGeom>
          <a:noFill/>
          <a:ln w="9525">
            <a:noFill/>
            <a:miter lim="800000"/>
            <a:headEnd/>
            <a:tailEnd/>
          </a:ln>
        </p:spPr>
        <p:txBody>
          <a:bodyPr wrap="square">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0000"/>
                </a:solidFill>
                <a:latin typeface="Arial" charset="0"/>
              </a:rPr>
              <a:t>ИТС </a:t>
            </a:r>
            <a:r>
              <a:rPr lang="ru-RU" sz="1800" dirty="0" smtClean="0">
                <a:solidFill>
                  <a:srgbClr val="FF0000"/>
                </a:solidFill>
                <a:latin typeface="Arial" charset="0"/>
              </a:rPr>
              <a:t>СТРОИТЕЛЬСТВО и ЖКХ 34 </a:t>
            </a:r>
            <a:r>
              <a:rPr lang="ru-RU" sz="1800" dirty="0" smtClean="0">
                <a:solidFill>
                  <a:srgbClr val="FF0000"/>
                </a:solidFill>
                <a:latin typeface="Arial" charset="0"/>
              </a:rPr>
              <a:t>020 руб.</a:t>
            </a:r>
            <a:r>
              <a:rPr lang="ru-RU" sz="1800" dirty="0" smtClean="0">
                <a:solidFill>
                  <a:srgbClr val="FF0000"/>
                </a:solidFill>
                <a:latin typeface="Arial" charset="0"/>
              </a:rPr>
              <a:t/>
            </a:r>
            <a:br>
              <a:rPr lang="ru-RU" sz="1800" dirty="0" smtClean="0">
                <a:solidFill>
                  <a:srgbClr val="FF0000"/>
                </a:solidFill>
                <a:latin typeface="Arial" charset="0"/>
              </a:rPr>
            </a:br>
            <a:r>
              <a:rPr lang="ru-RU" sz="1800" dirty="0" smtClean="0">
                <a:solidFill>
                  <a:srgbClr val="FF0000"/>
                </a:solidFill>
                <a:latin typeface="Arial" charset="0"/>
              </a:rPr>
              <a:t>ИТС </a:t>
            </a:r>
            <a:r>
              <a:rPr lang="ru-RU" sz="1800" dirty="0" smtClean="0">
                <a:solidFill>
                  <a:srgbClr val="FF0000"/>
                </a:solidFill>
                <a:latin typeface="Arial" charset="0"/>
              </a:rPr>
              <a:t>ТЕХНО = 10 440 </a:t>
            </a:r>
            <a:r>
              <a:rPr lang="ru-RU" sz="1800" dirty="0" smtClean="0">
                <a:solidFill>
                  <a:srgbClr val="FF0000"/>
                </a:solidFill>
                <a:latin typeface="Arial" charset="0"/>
              </a:rPr>
              <a:t>руб.                            ИТС </a:t>
            </a:r>
            <a:r>
              <a:rPr lang="ru-RU" sz="1800" dirty="0" smtClean="0">
                <a:solidFill>
                  <a:srgbClr val="FF0000"/>
                </a:solidFill>
                <a:latin typeface="Arial" charset="0"/>
              </a:rPr>
              <a:t>ПРОФ = 24 720 руб</a:t>
            </a:r>
            <a:r>
              <a:rPr lang="ru-RU" sz="1800" dirty="0" smtClean="0">
                <a:solidFill>
                  <a:srgbClr val="FF0000"/>
                </a:solidFill>
                <a:latin typeface="Arial" charset="0"/>
              </a:rPr>
              <a:t>. </a:t>
            </a:r>
            <a:br>
              <a:rPr lang="ru-RU" sz="1800" dirty="0" smtClean="0">
                <a:solidFill>
                  <a:srgbClr val="FF0000"/>
                </a:solidFill>
                <a:latin typeface="Arial" charset="0"/>
              </a:rPr>
            </a:br>
            <a:endParaRPr lang="ru-RU" sz="1800" dirty="0" smtClean="0">
              <a:solidFill>
                <a:srgbClr val="FF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0000"/>
                </a:solidFill>
                <a:latin typeface="Arial" charset="0"/>
              </a:rPr>
              <a:t>       34 020 – 10 440 = 23 580 руб</a:t>
            </a:r>
            <a:r>
              <a:rPr lang="ru-RU" sz="1800" dirty="0" smtClean="0">
                <a:solidFill>
                  <a:srgbClr val="FF0000"/>
                </a:solidFill>
                <a:latin typeface="Arial" charset="0"/>
              </a:rPr>
              <a:t>.                        34 </a:t>
            </a:r>
            <a:r>
              <a:rPr lang="ru-RU" sz="1800" dirty="0" smtClean="0">
                <a:solidFill>
                  <a:srgbClr val="FF0000"/>
                </a:solidFill>
                <a:latin typeface="Arial" charset="0"/>
              </a:rPr>
              <a:t>020 – </a:t>
            </a:r>
            <a:r>
              <a:rPr lang="ru-RU" sz="1800" dirty="0" smtClean="0">
                <a:solidFill>
                  <a:srgbClr val="FF0000"/>
                </a:solidFill>
                <a:latin typeface="Arial" charset="0"/>
              </a:rPr>
              <a:t>24 720 </a:t>
            </a:r>
            <a:r>
              <a:rPr lang="ru-RU" sz="1800" dirty="0" smtClean="0">
                <a:solidFill>
                  <a:srgbClr val="FF0000"/>
                </a:solidFill>
                <a:latin typeface="Arial" charset="0"/>
              </a:rPr>
              <a:t>= </a:t>
            </a:r>
            <a:r>
              <a:rPr lang="ru-RU" sz="1800" dirty="0" smtClean="0">
                <a:solidFill>
                  <a:srgbClr val="FF0000"/>
                </a:solidFill>
                <a:latin typeface="Arial" charset="0"/>
              </a:rPr>
              <a:t>9 300руб.</a:t>
            </a:r>
            <a:endParaRPr lang="ru-RU" sz="1800" dirty="0" smtClean="0">
              <a:solidFill>
                <a:srgbClr val="FF0000"/>
              </a:solidFill>
              <a:latin typeface="Arial" charset="0"/>
            </a:endParaRPr>
          </a:p>
          <a:p>
            <a:pPr marL="342900" indent="-342900"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0000"/>
                </a:solidFill>
                <a:latin typeface="Arial" charset="0"/>
              </a:rPr>
              <a:t>23 580 </a:t>
            </a:r>
            <a:r>
              <a:rPr lang="ru-RU" sz="1800" dirty="0" smtClean="0">
                <a:solidFill>
                  <a:srgbClr val="FF0000"/>
                </a:solidFill>
                <a:latin typeface="Arial" charset="0"/>
              </a:rPr>
              <a:t>/ 12 = </a:t>
            </a:r>
            <a:r>
              <a:rPr lang="ru-RU" sz="1800" b="1" dirty="0" smtClean="0">
                <a:solidFill>
                  <a:srgbClr val="FF0000"/>
                </a:solidFill>
                <a:latin typeface="Arial" charset="0"/>
              </a:rPr>
              <a:t>1 </a:t>
            </a:r>
            <a:r>
              <a:rPr lang="ru-RU" sz="1800" b="1" dirty="0" smtClean="0">
                <a:solidFill>
                  <a:srgbClr val="FF0000"/>
                </a:solidFill>
                <a:latin typeface="Arial" charset="0"/>
              </a:rPr>
              <a:t>965</a:t>
            </a:r>
            <a:r>
              <a:rPr lang="ru-RU" sz="1800" dirty="0" smtClean="0">
                <a:solidFill>
                  <a:srgbClr val="FF0000"/>
                </a:solidFill>
                <a:latin typeface="Arial" charset="0"/>
              </a:rPr>
              <a:t> руб./ </a:t>
            </a:r>
            <a:r>
              <a:rPr lang="ru-RU" sz="1800" dirty="0" smtClean="0">
                <a:solidFill>
                  <a:srgbClr val="FF0000"/>
                </a:solidFill>
                <a:latin typeface="Arial" charset="0"/>
              </a:rPr>
              <a:t>мес</a:t>
            </a:r>
            <a:r>
              <a:rPr lang="ru-RU" sz="1800" dirty="0" smtClean="0">
                <a:solidFill>
                  <a:srgbClr val="FF0000"/>
                </a:solidFill>
                <a:latin typeface="Arial" charset="0"/>
              </a:rPr>
              <a:t>.                         9</a:t>
            </a:r>
            <a:r>
              <a:rPr lang="ru-RU" sz="1600" dirty="0" smtClean="0">
                <a:solidFill>
                  <a:srgbClr val="FF0000"/>
                </a:solidFill>
                <a:latin typeface="Arial" charset="0"/>
              </a:rPr>
              <a:t> 300 </a:t>
            </a:r>
            <a:r>
              <a:rPr lang="ru-RU" sz="1600" dirty="0" smtClean="0">
                <a:solidFill>
                  <a:srgbClr val="FF0000"/>
                </a:solidFill>
                <a:latin typeface="Arial" charset="0"/>
              </a:rPr>
              <a:t>/ 12 = </a:t>
            </a:r>
            <a:r>
              <a:rPr lang="ru-RU" sz="1600" b="1" dirty="0" smtClean="0">
                <a:solidFill>
                  <a:srgbClr val="FF0000"/>
                </a:solidFill>
                <a:latin typeface="Arial" charset="0"/>
              </a:rPr>
              <a:t>775</a:t>
            </a:r>
            <a:r>
              <a:rPr lang="ru-RU" sz="1600" dirty="0" smtClean="0">
                <a:solidFill>
                  <a:srgbClr val="FF0000"/>
                </a:solidFill>
                <a:latin typeface="Arial" charset="0"/>
              </a:rPr>
              <a:t> </a:t>
            </a:r>
            <a:r>
              <a:rPr lang="ru-RU" sz="1600" dirty="0" smtClean="0">
                <a:solidFill>
                  <a:srgbClr val="FF0000"/>
                </a:solidFill>
                <a:latin typeface="Arial" charset="0"/>
              </a:rPr>
              <a:t>руб./ мес.</a:t>
            </a:r>
            <a:endParaRPr lang="ru-RU" sz="1400" dirty="0" smtClean="0">
              <a:solidFill>
                <a:srgbClr val="00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smtClean="0">
              <a:solidFill>
                <a:srgbClr val="00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charset="0"/>
              </a:rPr>
              <a:t>Пачка бумаги 200 руб.</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charset="0"/>
              </a:rPr>
              <a:t>Расход (в нашей компании) 2 пачки в день.</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charset="0"/>
              </a:rPr>
              <a:t>В месяц 40 пачек.</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charset="0"/>
              </a:rPr>
              <a:t>40 </a:t>
            </a:r>
            <a:r>
              <a:rPr lang="ru-RU" sz="1600" dirty="0" err="1" smtClean="0">
                <a:solidFill>
                  <a:srgbClr val="000000"/>
                </a:solidFill>
                <a:latin typeface="Arial" charset="0"/>
              </a:rPr>
              <a:t>х</a:t>
            </a:r>
            <a:r>
              <a:rPr lang="ru-RU" sz="1600" dirty="0" smtClean="0">
                <a:solidFill>
                  <a:srgbClr val="000000"/>
                </a:solidFill>
                <a:latin typeface="Arial" charset="0"/>
              </a:rPr>
              <a:t> 200 = </a:t>
            </a:r>
            <a:r>
              <a:rPr lang="ru-RU" sz="1600" dirty="0" smtClean="0">
                <a:solidFill>
                  <a:srgbClr val="FF0000"/>
                </a:solidFill>
                <a:latin typeface="Arial" charset="0"/>
              </a:rPr>
              <a:t>8 000 руб./мес.</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rgbClr val="FF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ИТС СТРОИТЕЛЬСТВО и ЖКХ содержит</a:t>
            </a:r>
            <a:r>
              <a:rPr lang="en-US" sz="1600" dirty="0" smtClean="0">
                <a:solidFill>
                  <a:srgbClr val="FF0000"/>
                </a:solidFill>
                <a:latin typeface="Arial" charset="0"/>
              </a:rPr>
              <a:t> </a:t>
            </a:r>
            <a:r>
              <a:rPr lang="ru-RU" sz="1600" dirty="0" smtClean="0">
                <a:solidFill>
                  <a:srgbClr val="FF0000"/>
                </a:solidFill>
                <a:latin typeface="Arial" charset="0"/>
              </a:rPr>
              <a:t>ИТС ПРОФ</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ИТС ПРОФ содержит 1С-Отчетность</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ИТС СТРОИТЕЛЬСТВО и ЖКХ дополнительно экономит бумагу</a:t>
            </a:r>
            <a:r>
              <a:rPr lang="ru-RU" sz="1600" dirty="0" smtClean="0">
                <a:solidFill>
                  <a:srgbClr val="FF0000"/>
                </a:solidFill>
                <a:latin typeface="Arial" charset="0"/>
              </a:rPr>
              <a:t>! и так далее…</a:t>
            </a:r>
            <a:endParaRPr lang="ru-RU" sz="1800" dirty="0" smtClean="0">
              <a:solidFill>
                <a:srgbClr val="FF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Борьба с возражениями</a:t>
            </a:r>
            <a:endParaRPr lang="ru-RU" sz="1800" b="1" dirty="0">
              <a:solidFill>
                <a:srgbClr val="000000"/>
              </a:solidFill>
              <a:latin typeface="Verdana" pitchFamily="34" charset="0"/>
            </a:endParaRPr>
          </a:p>
        </p:txBody>
      </p:sp>
      <p:sp>
        <p:nvSpPr>
          <p:cNvPr id="11" name="Прямоугольник 5"/>
          <p:cNvSpPr>
            <a:spLocks noChangeArrowheads="1"/>
          </p:cNvSpPr>
          <p:nvPr/>
        </p:nvSpPr>
        <p:spPr bwMode="auto">
          <a:xfrm>
            <a:off x="571500" y="1916832"/>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У нас уже есть СПС!</a:t>
            </a:r>
            <a:endParaRPr lang="ru-RU" sz="1600" b="1" dirty="0">
              <a:solidFill>
                <a:srgbClr val="000000"/>
              </a:solidFill>
              <a:latin typeface="Arial" charset="0"/>
            </a:endParaRPr>
          </a:p>
        </p:txBody>
      </p:sp>
      <p:pic>
        <p:nvPicPr>
          <p:cNvPr id="2050" name="Picture 2" descr="http://www.cinematika.org/images/stories/posters/Capture_241.JPG"/>
          <p:cNvPicPr>
            <a:picLocks noChangeAspect="1" noChangeArrowheads="1"/>
          </p:cNvPicPr>
          <p:nvPr/>
        </p:nvPicPr>
        <p:blipFill>
          <a:blip r:embed="rId4" cstate="print"/>
          <a:srcRect/>
          <a:stretch>
            <a:fillRect/>
          </a:stretch>
        </p:blipFill>
        <p:spPr bwMode="auto">
          <a:xfrm>
            <a:off x="2411760" y="2420888"/>
            <a:ext cx="4427730" cy="354218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5543" name="Rectangle 7"/>
          <p:cNvSpPr>
            <a:spLocks noChangeArrowheads="1"/>
          </p:cNvSpPr>
          <p:nvPr/>
        </p:nvSpPr>
        <p:spPr bwMode="auto">
          <a:xfrm>
            <a:off x="755650" y="928688"/>
            <a:ext cx="7215188"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latin typeface="Verdana" pitchFamily="34" charset="0"/>
              </a:rPr>
              <a:t>Борьба с возражениями</a:t>
            </a:r>
            <a:endParaRPr lang="ru-RU" sz="1800" b="1" dirty="0">
              <a:solidFill>
                <a:srgbClr val="000000"/>
              </a:solidFill>
              <a:latin typeface="Verdana" pitchFamily="34" charset="0"/>
            </a:endParaRPr>
          </a:p>
        </p:txBody>
      </p:sp>
      <p:sp>
        <p:nvSpPr>
          <p:cNvPr id="11" name="Прямоугольник 5"/>
          <p:cNvSpPr>
            <a:spLocks noChangeArrowheads="1"/>
          </p:cNvSpPr>
          <p:nvPr/>
        </p:nvSpPr>
        <p:spPr bwMode="auto">
          <a:xfrm>
            <a:off x="571500" y="1484784"/>
            <a:ext cx="7929563" cy="369888"/>
          </a:xfrm>
          <a:prstGeom prst="rect">
            <a:avLst/>
          </a:prstGeom>
          <a:noFill/>
          <a:ln w="9525">
            <a:noFill/>
            <a:miter lim="800000"/>
            <a:headEnd/>
            <a:tailEnd/>
          </a:ln>
        </p:spPr>
        <p:txBody>
          <a:bodyPr>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FF0000"/>
                </a:solidFill>
                <a:latin typeface="Arial" charset="0"/>
              </a:rPr>
              <a:t>Есть СПС?</a:t>
            </a:r>
            <a:endParaRPr lang="ru-RU" sz="1600" b="1" dirty="0">
              <a:solidFill>
                <a:srgbClr val="000000"/>
              </a:solidFill>
              <a:latin typeface="Arial" charset="0"/>
            </a:endParaRPr>
          </a:p>
        </p:txBody>
      </p:sp>
      <p:sp>
        <p:nvSpPr>
          <p:cNvPr id="7" name="Прямоугольник 10"/>
          <p:cNvSpPr>
            <a:spLocks noChangeArrowheads="1"/>
          </p:cNvSpPr>
          <p:nvPr/>
        </p:nvSpPr>
        <p:spPr bwMode="auto">
          <a:xfrm>
            <a:off x="539552" y="1844824"/>
            <a:ext cx="3852862" cy="954107"/>
          </a:xfrm>
          <a:prstGeom prst="rect">
            <a:avLst/>
          </a:prstGeom>
          <a:noFill/>
          <a:ln w="9525">
            <a:noFill/>
            <a:miter lim="800000"/>
            <a:headEnd/>
            <a:tailEnd/>
          </a:ln>
        </p:spPr>
        <p:txBody>
          <a:bodyPr>
            <a:spAutoFit/>
          </a:bodyPr>
          <a:lstStyle/>
          <a:p>
            <a:pPr>
              <a:buClr>
                <a:srgbClr val="000000"/>
              </a:buClr>
              <a:buSzPct val="100000"/>
              <a:buFontTx/>
              <a:buChar char="-"/>
            </a:pPr>
            <a:r>
              <a:rPr lang="ru-RU" sz="1400" dirty="0" smtClean="0">
                <a:solidFill>
                  <a:srgbClr val="000000"/>
                </a:solidFill>
                <a:latin typeface="Arial" charset="0"/>
              </a:rPr>
              <a:t> Уход </a:t>
            </a:r>
            <a:r>
              <a:rPr lang="ru-RU" sz="1400" dirty="0" smtClean="0">
                <a:solidFill>
                  <a:srgbClr val="000000"/>
                </a:solidFill>
                <a:latin typeface="Arial" charset="0"/>
              </a:rPr>
              <a:t>с линии атаки</a:t>
            </a:r>
          </a:p>
          <a:p>
            <a:pPr>
              <a:buClr>
                <a:srgbClr val="000000"/>
              </a:buClr>
              <a:buSzPct val="100000"/>
              <a:buFontTx/>
              <a:buChar char="-"/>
            </a:pPr>
            <a:r>
              <a:rPr lang="ru-RU" sz="1400" dirty="0" smtClean="0">
                <a:solidFill>
                  <a:srgbClr val="000000"/>
                </a:solidFill>
                <a:latin typeface="Arial" charset="0"/>
              </a:rPr>
              <a:t> Отвлекающий </a:t>
            </a:r>
            <a:r>
              <a:rPr lang="ru-RU" sz="1400" dirty="0" smtClean="0">
                <a:solidFill>
                  <a:srgbClr val="000000"/>
                </a:solidFill>
                <a:latin typeface="Arial" charset="0"/>
              </a:rPr>
              <a:t>удар</a:t>
            </a:r>
          </a:p>
          <a:p>
            <a:pPr>
              <a:buClr>
                <a:srgbClr val="000000"/>
              </a:buClr>
              <a:buSzPct val="100000"/>
              <a:buFontTx/>
              <a:buChar char="-"/>
            </a:pPr>
            <a:r>
              <a:rPr lang="ru-RU" sz="1400" dirty="0" smtClean="0">
                <a:solidFill>
                  <a:srgbClr val="000000"/>
                </a:solidFill>
                <a:latin typeface="Arial" charset="0"/>
              </a:rPr>
              <a:t> Освобождение </a:t>
            </a:r>
            <a:r>
              <a:rPr lang="ru-RU" sz="1400" dirty="0" smtClean="0">
                <a:solidFill>
                  <a:srgbClr val="000000"/>
                </a:solidFill>
                <a:latin typeface="Arial" charset="0"/>
              </a:rPr>
              <a:t>от захвата</a:t>
            </a:r>
          </a:p>
          <a:p>
            <a:pPr>
              <a:buClr>
                <a:srgbClr val="000000"/>
              </a:buClr>
              <a:buSzPct val="100000"/>
              <a:buFontTx/>
              <a:buChar char="-"/>
            </a:pPr>
            <a:r>
              <a:rPr lang="ru-RU" sz="1400" dirty="0" smtClean="0">
                <a:solidFill>
                  <a:srgbClr val="000000"/>
                </a:solidFill>
                <a:latin typeface="Arial" charset="0"/>
              </a:rPr>
              <a:t> Болевой </a:t>
            </a:r>
            <a:r>
              <a:rPr lang="ru-RU" sz="1400" dirty="0" smtClean="0">
                <a:solidFill>
                  <a:srgbClr val="000000"/>
                </a:solidFill>
                <a:latin typeface="Arial" charset="0"/>
              </a:rPr>
              <a:t>прием</a:t>
            </a:r>
            <a:endParaRPr lang="ru-RU" sz="1400" dirty="0">
              <a:solidFill>
                <a:srgbClr val="000000"/>
              </a:solidFill>
              <a:latin typeface="Arial" charset="0"/>
            </a:endParaRPr>
          </a:p>
        </p:txBody>
      </p:sp>
      <p:sp>
        <p:nvSpPr>
          <p:cNvPr id="12" name="Прямоугольник 10"/>
          <p:cNvSpPr>
            <a:spLocks noChangeArrowheads="1"/>
          </p:cNvSpPr>
          <p:nvPr/>
        </p:nvSpPr>
        <p:spPr bwMode="auto">
          <a:xfrm>
            <a:off x="3491880" y="1772816"/>
            <a:ext cx="4896544" cy="954107"/>
          </a:xfrm>
          <a:prstGeom prst="rect">
            <a:avLst/>
          </a:prstGeom>
          <a:noFill/>
          <a:ln w="9525">
            <a:noFill/>
            <a:miter lim="800000"/>
            <a:headEnd/>
            <a:tailEnd/>
          </a:ln>
        </p:spPr>
        <p:txBody>
          <a:bodyPr wrap="square">
            <a:spAutoFit/>
          </a:bodyPr>
          <a:lstStyle/>
          <a:p>
            <a:pPr>
              <a:buClr>
                <a:srgbClr val="000000"/>
              </a:buClr>
              <a:buSzPct val="100000"/>
              <a:buFontTx/>
              <a:buChar char="-"/>
            </a:pPr>
            <a:r>
              <a:rPr lang="ru-RU" sz="1400" dirty="0" smtClean="0">
                <a:solidFill>
                  <a:srgbClr val="000000"/>
                </a:solidFill>
                <a:latin typeface="Arial" charset="0"/>
              </a:rPr>
              <a:t> ИТС – необходимость, СПС – «бантики». </a:t>
            </a:r>
          </a:p>
          <a:p>
            <a:pPr>
              <a:buClr>
                <a:srgbClr val="000000"/>
              </a:buClr>
              <a:buSzPct val="100000"/>
              <a:buFontTx/>
              <a:buChar char="-"/>
            </a:pPr>
            <a:r>
              <a:rPr lang="ru-RU" sz="1400" dirty="0" smtClean="0">
                <a:solidFill>
                  <a:srgbClr val="000000"/>
                </a:solidFill>
                <a:latin typeface="Arial" charset="0"/>
              </a:rPr>
              <a:t> СПС – в разы дороже.</a:t>
            </a:r>
          </a:p>
          <a:p>
            <a:pPr>
              <a:buClr>
                <a:srgbClr val="000000"/>
              </a:buClr>
              <a:buSzPct val="100000"/>
              <a:buFontTx/>
              <a:buChar char="-"/>
            </a:pPr>
            <a:r>
              <a:rPr lang="ru-RU" sz="1400" dirty="0" smtClean="0">
                <a:solidFill>
                  <a:srgbClr val="000000"/>
                </a:solidFill>
                <a:latin typeface="Arial" charset="0"/>
              </a:rPr>
              <a:t> На «бантики» тратим больше чем на необходимость.  </a:t>
            </a:r>
          </a:p>
          <a:p>
            <a:pPr>
              <a:buClr>
                <a:srgbClr val="000000"/>
              </a:buClr>
              <a:buSzPct val="100000"/>
              <a:buFontTx/>
              <a:buChar char="-"/>
            </a:pPr>
            <a:r>
              <a:rPr lang="ru-RU" sz="1400" dirty="0" smtClean="0">
                <a:solidFill>
                  <a:srgbClr val="000000"/>
                </a:solidFill>
                <a:latin typeface="Arial" charset="0"/>
              </a:rPr>
              <a:t> Давайте тратить меньше но все на необходимость.</a:t>
            </a:r>
            <a:endParaRPr lang="ru-RU" sz="1400" dirty="0">
              <a:solidFill>
                <a:srgbClr val="000000"/>
              </a:solidFill>
              <a:latin typeface="Arial" charset="0"/>
            </a:endParaRPr>
          </a:p>
        </p:txBody>
      </p:sp>
      <p:sp>
        <p:nvSpPr>
          <p:cNvPr id="14" name="Прямоугольник 5"/>
          <p:cNvSpPr>
            <a:spLocks noChangeArrowheads="1"/>
          </p:cNvSpPr>
          <p:nvPr/>
        </p:nvSpPr>
        <p:spPr bwMode="auto">
          <a:xfrm>
            <a:off x="323528" y="2852936"/>
            <a:ext cx="8640960" cy="3877985"/>
          </a:xfrm>
          <a:prstGeom prst="rect">
            <a:avLst/>
          </a:prstGeom>
          <a:noFill/>
          <a:ln w="9525">
            <a:noFill/>
            <a:miter lim="800000"/>
            <a:headEnd/>
            <a:tailEnd/>
          </a:ln>
        </p:spPr>
        <p:txBody>
          <a:bodyPr wrap="square">
            <a:spAutoFit/>
          </a:bodyPr>
          <a:lstStyle/>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chemeClr val="tx1"/>
                </a:solidFill>
                <a:latin typeface="Arial" charset="0"/>
              </a:rPr>
              <a:t>Клиент пытаясь сэкономить, платит:</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0000"/>
                </a:solidFill>
                <a:latin typeface="Arial" charset="0"/>
              </a:rPr>
              <a:t>ИТС ТЕХНО = 10 440 руб. в год.          </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0000"/>
                </a:solidFill>
                <a:latin typeface="Arial" charset="0"/>
              </a:rPr>
              <a:t>СПС = 50 000 – 70 000 в год. </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smtClean="0">
              <a:solidFill>
                <a:srgbClr val="00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charset="0"/>
              </a:rPr>
              <a:t>На «бантики» тратим </a:t>
            </a:r>
            <a:r>
              <a:rPr lang="ru-RU" sz="1600" b="1" dirty="0" smtClean="0">
                <a:solidFill>
                  <a:srgbClr val="000000"/>
                </a:solidFill>
                <a:latin typeface="Arial" charset="0"/>
              </a:rPr>
              <a:t>В </a:t>
            </a:r>
            <a:r>
              <a:rPr lang="ru-RU" sz="1600" b="1" dirty="0" smtClean="0">
                <a:solidFill>
                  <a:srgbClr val="FF0000"/>
                </a:solidFill>
                <a:latin typeface="Arial" charset="0"/>
              </a:rPr>
              <a:t>ПЯТЬ РАЗ</a:t>
            </a:r>
            <a:r>
              <a:rPr lang="ru-RU" sz="1600" b="1" dirty="0" smtClean="0">
                <a:solidFill>
                  <a:srgbClr val="000000"/>
                </a:solidFill>
                <a:latin typeface="Arial" charset="0"/>
              </a:rPr>
              <a:t> </a:t>
            </a:r>
            <a:r>
              <a:rPr lang="ru-RU" sz="1600" dirty="0" smtClean="0">
                <a:solidFill>
                  <a:srgbClr val="000000"/>
                </a:solidFill>
                <a:latin typeface="Arial" charset="0"/>
              </a:rPr>
              <a:t>больше, чем на необходимость!</a:t>
            </a:r>
            <a:endParaRPr lang="en-US" sz="1600" dirty="0" smtClean="0">
              <a:solidFill>
                <a:srgbClr val="FF0000"/>
              </a:solidFill>
              <a:latin typeface="Arial" charset="0"/>
            </a:endParaRPr>
          </a:p>
          <a:p>
            <a:pPr marL="342900" indent="-342900"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chemeClr val="tx1"/>
                </a:solidFill>
                <a:latin typeface="Arial" charset="0"/>
              </a:rPr>
              <a:t>В сумме ИТС ТЕХНО + СПС =  60 000 – 80 000 руб. в год. </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smtClean="0">
              <a:solidFill>
                <a:srgbClr val="FF0000"/>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chemeClr val="tx1"/>
                </a:solidFill>
                <a:latin typeface="Arial" charset="0"/>
              </a:rPr>
              <a:t>ИТС ПРОФ = база ГАРАНТ</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chemeClr val="tx1"/>
                </a:solidFill>
                <a:latin typeface="Arial" charset="0"/>
              </a:rPr>
              <a:t>ИТС СТРОИТЕЛЬСТВО и ЖКХ = ИТС ПРОФ + Раздел «Строительство</a:t>
            </a:r>
            <a:r>
              <a:rPr lang="ru-RU" sz="1600" dirty="0" smtClean="0">
                <a:solidFill>
                  <a:schemeClr val="tx1"/>
                </a:solidFill>
                <a:latin typeface="Arial" charset="0"/>
              </a:rPr>
              <a:t>» (еще </a:t>
            </a:r>
            <a:r>
              <a:rPr lang="ru-RU" sz="1600" dirty="0" smtClean="0">
                <a:solidFill>
                  <a:schemeClr val="tx1"/>
                </a:solidFill>
                <a:latin typeface="Arial" charset="0"/>
              </a:rPr>
              <a:t>около </a:t>
            </a:r>
            <a:r>
              <a:rPr lang="ru-RU" sz="1600" dirty="0" smtClean="0">
                <a:solidFill>
                  <a:schemeClr val="tx1"/>
                </a:solidFill>
                <a:latin typeface="Arial" charset="0"/>
              </a:rPr>
              <a:t>25000 отраслевых, в </a:t>
            </a:r>
            <a:r>
              <a:rPr lang="ru-RU" sz="1600" dirty="0" smtClean="0">
                <a:solidFill>
                  <a:schemeClr val="tx1"/>
                </a:solidFill>
                <a:latin typeface="Arial" charset="0"/>
              </a:rPr>
              <a:t>т.ч. </a:t>
            </a:r>
            <a:r>
              <a:rPr lang="ru-RU" sz="1600" dirty="0" smtClean="0">
                <a:solidFill>
                  <a:schemeClr val="tx1"/>
                </a:solidFill>
                <a:latin typeface="Arial" charset="0"/>
              </a:rPr>
              <a:t>и региональных, документов)</a:t>
            </a:r>
            <a:endParaRPr lang="ru-RU" sz="1600" dirty="0" smtClean="0">
              <a:solidFill>
                <a:schemeClr val="tx1"/>
              </a:solidFill>
              <a:latin typeface="Arial" charset="0"/>
            </a:endParaRP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chemeClr val="tx1"/>
                </a:solidFill>
                <a:latin typeface="Arial" charset="0"/>
              </a:rPr>
              <a:t>ИТС СТРОИТЕЛЬСТВО и ЖКХ = 34 200 руб. год, т.е. </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ИТС СТРОИТЕЛЬСТВО и ЖКХ </a:t>
            </a:r>
            <a:r>
              <a:rPr lang="ru-RU" sz="1600" b="1" dirty="0" smtClean="0">
                <a:solidFill>
                  <a:srgbClr val="FF0000"/>
                </a:solidFill>
                <a:latin typeface="Arial" charset="0"/>
              </a:rPr>
              <a:t>в 2-3 раза доступнее </a:t>
            </a:r>
            <a:r>
              <a:rPr lang="ru-RU" sz="1600" dirty="0" smtClean="0">
                <a:solidFill>
                  <a:srgbClr val="FF0000"/>
                </a:solidFill>
                <a:latin typeface="Arial" charset="0"/>
              </a:rPr>
              <a:t>чем ИТС ТЕХНО + СПС !!!</a:t>
            </a:r>
          </a:p>
          <a:p>
            <a:pPr marL="342900" indent="-34290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smtClean="0">
              <a:solidFill>
                <a:srgbClr val="FF0000"/>
              </a:solidFill>
              <a:latin typeface="Arial" charset="0"/>
            </a:endParaRP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А кроме того </a:t>
            </a:r>
            <a:r>
              <a:rPr lang="ru-RU" sz="1600" b="1" dirty="0" smtClean="0">
                <a:solidFill>
                  <a:srgbClr val="FF0000"/>
                </a:solidFill>
                <a:latin typeface="Arial" charset="0"/>
              </a:rPr>
              <a:t>ИТС СТРОИТЕЛЬСТВО и ЖКХ </a:t>
            </a:r>
            <a:r>
              <a:rPr lang="en-US" sz="1600" b="1" dirty="0" smtClean="0">
                <a:solidFill>
                  <a:srgbClr val="FF0000"/>
                </a:solidFill>
                <a:latin typeface="Arial" charset="0"/>
              </a:rPr>
              <a:t>&gt; </a:t>
            </a:r>
            <a:r>
              <a:rPr lang="ru-RU" sz="1600" b="1" dirty="0" smtClean="0">
                <a:solidFill>
                  <a:srgbClr val="FF0000"/>
                </a:solidFill>
                <a:latin typeface="Arial" charset="0"/>
              </a:rPr>
              <a:t>СПС</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FF0000"/>
                </a:solidFill>
                <a:latin typeface="Arial" charset="0"/>
              </a:rPr>
              <a:t>Это еще и АНАЛИТИКА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67586" name="Прямоугольник 5"/>
          <p:cNvSpPr>
            <a:spLocks noChangeArrowheads="1"/>
          </p:cNvSpPr>
          <p:nvPr/>
        </p:nvSpPr>
        <p:spPr bwMode="auto">
          <a:xfrm>
            <a:off x="571500" y="3844925"/>
            <a:ext cx="7929563"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a:solidFill>
                  <a:srgbClr val="FF0000"/>
                </a:solidFill>
                <a:latin typeface="Arial" charset="0"/>
              </a:rPr>
              <a:t>ДЕМОНСТРАЦИЯ!</a:t>
            </a:r>
            <a:endParaRPr lang="ru-RU" sz="1600" b="1" dirty="0">
              <a:solidFill>
                <a:srgbClr val="000000"/>
              </a:solidFill>
              <a:latin typeface="Arial" charset="0"/>
            </a:endParaRPr>
          </a:p>
        </p:txBody>
      </p:sp>
      <p:pic>
        <p:nvPicPr>
          <p:cNvPr id="67587" name="Picture 3"/>
          <p:cNvPicPr>
            <a:picLocks noChangeAspect="1" noChangeArrowheads="1"/>
          </p:cNvPicPr>
          <p:nvPr/>
        </p:nvPicPr>
        <p:blipFill>
          <a:blip r:embed="rId4" cstate="print"/>
          <a:srcRect/>
          <a:stretch>
            <a:fillRect/>
          </a:stretch>
        </p:blipFill>
        <p:spPr bwMode="auto">
          <a:xfrm>
            <a:off x="428625" y="1643063"/>
            <a:ext cx="2476500" cy="1857375"/>
          </a:xfrm>
          <a:prstGeom prst="rect">
            <a:avLst/>
          </a:prstGeom>
          <a:noFill/>
          <a:ln w="9525">
            <a:noFill/>
            <a:miter lim="800000"/>
            <a:headEnd/>
            <a:tailEnd/>
          </a:ln>
        </p:spPr>
      </p:pic>
      <p:pic>
        <p:nvPicPr>
          <p:cNvPr id="67588" name="Picture 4"/>
          <p:cNvPicPr>
            <a:picLocks noChangeAspect="1" noChangeArrowheads="1"/>
          </p:cNvPicPr>
          <p:nvPr/>
        </p:nvPicPr>
        <p:blipFill>
          <a:blip r:embed="rId5" cstate="print"/>
          <a:srcRect l="3207" t="5315" r="3201" b="3439"/>
          <a:stretch>
            <a:fillRect/>
          </a:stretch>
        </p:blipFill>
        <p:spPr bwMode="auto">
          <a:xfrm>
            <a:off x="6357938" y="1643063"/>
            <a:ext cx="2476500" cy="1939925"/>
          </a:xfrm>
          <a:prstGeom prst="rect">
            <a:avLst/>
          </a:prstGeom>
          <a:noFill/>
          <a:ln w="9525">
            <a:noFill/>
            <a:miter lim="800000"/>
            <a:headEnd/>
            <a:tailEnd/>
          </a:ln>
        </p:spPr>
      </p:pic>
      <p:pic>
        <p:nvPicPr>
          <p:cNvPr id="67589" name="Picture 5"/>
          <p:cNvPicPr>
            <a:picLocks noChangeAspect="1" noChangeArrowheads="1"/>
          </p:cNvPicPr>
          <p:nvPr/>
        </p:nvPicPr>
        <p:blipFill>
          <a:blip r:embed="rId6" cstate="print"/>
          <a:srcRect/>
          <a:stretch>
            <a:fillRect/>
          </a:stretch>
        </p:blipFill>
        <p:spPr bwMode="auto">
          <a:xfrm>
            <a:off x="357188" y="4714875"/>
            <a:ext cx="2476500" cy="1857375"/>
          </a:xfrm>
          <a:prstGeom prst="rect">
            <a:avLst/>
          </a:prstGeom>
          <a:noFill/>
          <a:ln w="9525">
            <a:noFill/>
            <a:miter lim="800000"/>
            <a:headEnd/>
            <a:tailEnd/>
          </a:ln>
        </p:spPr>
      </p:pic>
      <p:pic>
        <p:nvPicPr>
          <p:cNvPr id="67590" name="Picture 6"/>
          <p:cNvPicPr>
            <a:picLocks noChangeAspect="1" noChangeArrowheads="1"/>
          </p:cNvPicPr>
          <p:nvPr/>
        </p:nvPicPr>
        <p:blipFill>
          <a:blip r:embed="rId7" cstate="print"/>
          <a:srcRect/>
          <a:stretch>
            <a:fillRect/>
          </a:stretch>
        </p:blipFill>
        <p:spPr bwMode="auto">
          <a:xfrm>
            <a:off x="6357938" y="4716463"/>
            <a:ext cx="2476500" cy="1855787"/>
          </a:xfrm>
          <a:prstGeom prst="rect">
            <a:avLst/>
          </a:prstGeom>
          <a:noFill/>
          <a:ln w="9525">
            <a:noFill/>
            <a:miter lim="800000"/>
            <a:headEnd/>
            <a:tailEnd/>
          </a:ln>
        </p:spPr>
      </p:pic>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67592" name="Прямоугольник 5"/>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20482"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0483" name="WordArt 16"/>
          <p:cNvSpPr>
            <a:spLocks noChangeArrowheads="1" noChangeShapeType="1" noTextEdit="1"/>
          </p:cNvSpPr>
          <p:nvPr/>
        </p:nvSpPr>
        <p:spPr bwMode="auto">
          <a:xfrm>
            <a:off x="1547813" y="3003550"/>
            <a:ext cx="6307137" cy="1793875"/>
          </a:xfrm>
          <a:prstGeom prst="rect">
            <a:avLst/>
          </a:prstGeom>
        </p:spPr>
        <p:txBody>
          <a:bodyPr wrap="none" fromWordArt="1">
            <a:prstTxWarp prst="textPlain">
              <a:avLst>
                <a:gd name="adj" fmla="val 50000"/>
              </a:avLst>
            </a:prstTxWarp>
          </a:bodyPr>
          <a:lstStyle/>
          <a:p>
            <a:pPr algn="ctr"/>
            <a:endParaRPr lang="ru-RU" sz="1800" kern="10">
              <a:ln w="9525">
                <a:noFill/>
                <a:round/>
                <a:headEnd/>
                <a:tailEnd/>
              </a:ln>
              <a:solidFill>
                <a:srgbClr val="FF3300"/>
              </a:solidFill>
              <a:effectLst>
                <a:outerShdw dist="38100" dir="2700000" algn="tl" rotWithShape="0">
                  <a:srgbClr val="C0C0C0"/>
                </a:outerShdw>
              </a:effectLst>
              <a:latin typeface="Arial Black"/>
            </a:endParaRPr>
          </a:p>
        </p:txBody>
      </p:sp>
      <p:sp>
        <p:nvSpPr>
          <p:cNvPr id="6" name="TextBox 5"/>
          <p:cNvSpPr txBox="1"/>
          <p:nvPr/>
        </p:nvSpPr>
        <p:spPr>
          <a:xfrm>
            <a:off x="684213" y="3452813"/>
            <a:ext cx="7920037" cy="1200329"/>
          </a:xfrm>
          <a:prstGeom prst="rect">
            <a:avLst/>
          </a:prstGeom>
          <a:noFill/>
        </p:spPr>
        <p:txBody>
          <a:bodyPr>
            <a:spAutoFit/>
          </a:bodyPr>
          <a:lstStyle/>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Что надо знать о продукте, что бы продавать ИТС </a:t>
            </a:r>
            <a:r>
              <a:rPr lang="ru-RU" sz="3600" kern="10" dirty="0" err="1"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СиЖ</a:t>
            </a:r>
            <a:endParaRPr lang="ru-RU" sz="3600"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69634" name="Прямоугольник 5"/>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69635" name="Text Box 4"/>
          <p:cNvSpPr txBox="1">
            <a:spLocks noChangeArrowheads="1"/>
          </p:cNvSpPr>
          <p:nvPr/>
        </p:nvSpPr>
        <p:spPr bwMode="auto">
          <a:xfrm>
            <a:off x="1857375" y="3143250"/>
            <a:ext cx="6315075" cy="730250"/>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solidFill>
                  <a:srgbClr val="333399"/>
                </a:solidFill>
                <a:latin typeface="Arial" charset="0"/>
                <a:cs typeface="Arial" charset="0"/>
              </a:rPr>
              <a:t>ДАВАЙТЕ ДОГОВОРИМСЯ</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Дальнейшую демонстрацию я посвящу только разделу «Строительство», т.к. не на секунду не сомневаюсь, что вы умеете показывать ИТС ПРОФ.</a:t>
            </a:r>
          </a:p>
        </p:txBody>
      </p:sp>
      <p:sp>
        <p:nvSpPr>
          <p:cNvPr id="6"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71682" name="Прямоугольник 5"/>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pic>
        <p:nvPicPr>
          <p:cNvPr id="71683" name="Picture 2"/>
          <p:cNvPicPr>
            <a:picLocks noChangeAspect="1" noChangeArrowheads="1"/>
          </p:cNvPicPr>
          <p:nvPr/>
        </p:nvPicPr>
        <p:blipFill>
          <a:blip r:embed="rId4" cstate="print"/>
          <a:srcRect/>
          <a:stretch>
            <a:fillRect/>
          </a:stretch>
        </p:blipFill>
        <p:spPr bwMode="auto">
          <a:xfrm>
            <a:off x="251520" y="1484784"/>
            <a:ext cx="8640960" cy="5218801"/>
          </a:xfrm>
          <a:prstGeom prst="rect">
            <a:avLst/>
          </a:prstGeom>
          <a:noFill/>
          <a:ln w="9525">
            <a:noFill/>
            <a:miter lim="800000"/>
            <a:headEnd/>
            <a:tailEnd/>
          </a:ln>
        </p:spPr>
      </p:pic>
      <p:sp>
        <p:nvSpPr>
          <p:cNvPr id="6"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061595" y="1451175"/>
            <a:ext cx="7902498" cy="1396296"/>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kern="10" dirty="0">
                <a:ln w="9525">
                  <a:noFill/>
                  <a:round/>
                  <a:headEnd/>
                  <a:tailEnd/>
                </a:ln>
                <a:solidFill>
                  <a:srgbClr val="333399"/>
                </a:solidFill>
                <a:latin typeface="Arial" pitchFamily="34" charset="0"/>
                <a:ea typeface="+mn-ea"/>
                <a:cs typeface="Arial" pitchFamily="34" charset="0"/>
              </a:rPr>
              <a:t>СПРАВОЧНИК СМЕТЧИКА</a:t>
            </a:r>
          </a:p>
          <a:p>
            <a:pPr lvl="6">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200" b="1" dirty="0">
              <a:solidFill>
                <a:srgbClr val="000000"/>
              </a:solidFill>
              <a:latin typeface="Arial" charset="0"/>
              <a:ea typeface="+mn-ea"/>
              <a:cs typeface="Arial Unicode MS" charset="0"/>
            </a:endParaRPr>
          </a:p>
          <a:p>
            <a:pPr>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mn-ea"/>
                <a:cs typeface="Arial Unicode MS" charset="0"/>
              </a:rPr>
              <a:t> Аналитические справки по вопросам сметного нормирования в строительстве</a:t>
            </a:r>
          </a:p>
          <a:p>
            <a:pPr>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mn-ea"/>
                <a:cs typeface="Arial Unicode MS" charset="0"/>
              </a:rPr>
              <a:t> Методики составления сметной и исполнительной документации</a:t>
            </a:r>
          </a:p>
          <a:p>
            <a:pPr>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mn-ea"/>
                <a:cs typeface="Arial Unicode MS" charset="0"/>
              </a:rPr>
              <a:t> Ответы специалистов на реальные вопросы строителей</a:t>
            </a:r>
          </a:p>
          <a:p>
            <a:pPr>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mn-ea"/>
                <a:cs typeface="Arial Unicode MS" charset="0"/>
              </a:rPr>
              <a:t> Разбор реальных примеров «из жизни» с комментариями</a:t>
            </a:r>
          </a:p>
        </p:txBody>
      </p:sp>
      <p:pic>
        <p:nvPicPr>
          <p:cNvPr id="73730" name="Picture 3"/>
          <p:cNvPicPr>
            <a:picLocks noChangeAspect="1" noChangeArrowheads="1"/>
          </p:cNvPicPr>
          <p:nvPr/>
        </p:nvPicPr>
        <p:blipFill>
          <a:blip r:embed="rId3" cstate="print"/>
          <a:srcRect/>
          <a:stretch>
            <a:fillRect/>
          </a:stretch>
        </p:blipFill>
        <p:spPr bwMode="auto">
          <a:xfrm>
            <a:off x="1069975" y="2833688"/>
            <a:ext cx="6958013" cy="3810000"/>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73732"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042988" y="1481138"/>
            <a:ext cx="7416800" cy="11715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333399"/>
                </a:solidFill>
                <a:latin typeface="Arial" charset="0"/>
                <a:ea typeface="Arial Unicode MS" pitchFamily="34" charset="-128"/>
                <a:cs typeface="Arial" charset="0"/>
              </a:rPr>
              <a:t>СПРАВОЧНИК СМЕТЧИКА</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400" dirty="0">
              <a:solidFill>
                <a:schemeClr val="accent2"/>
              </a:solidFill>
              <a:ea typeface="Arial Unicode MS" pitchFamily="34" charset="-128"/>
              <a:cs typeface="Arial Unicode MS" pitchFamily="34" charset="-128"/>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mn-lt"/>
                <a:ea typeface="Arial Unicode MS" pitchFamily="34" charset="-128"/>
                <a:cs typeface="Arial Unicode MS" pitchFamily="34" charset="-128"/>
              </a:rPr>
              <a:t> Технологии производства работ</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mn-lt"/>
                <a:ea typeface="Arial Unicode MS" pitchFamily="34" charset="-128"/>
                <a:cs typeface="Arial Unicode MS" pitchFamily="34" charset="-128"/>
              </a:rPr>
              <a:t> Обзор строительных материалов, оборудования и техники</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mn-lt"/>
                <a:ea typeface="Arial Unicode MS" pitchFamily="34" charset="-128"/>
                <a:cs typeface="Arial Unicode MS" pitchFamily="34" charset="-128"/>
              </a:rPr>
              <a:t> Методическая информация о получении </a:t>
            </a:r>
            <a:r>
              <a:rPr lang="ru-RU" sz="1400" dirty="0">
                <a:solidFill>
                  <a:schemeClr val="tx1"/>
                </a:solidFill>
                <a:latin typeface="+mn-lt"/>
                <a:ea typeface="Arial Unicode MS" pitchFamily="34" charset="-128"/>
                <a:cs typeface="Arial Unicode MS" pitchFamily="34" charset="-128"/>
              </a:rPr>
              <a:t>разрешений и лицензий</a:t>
            </a:r>
          </a:p>
        </p:txBody>
      </p:sp>
      <p:pic>
        <p:nvPicPr>
          <p:cNvPr id="75778" name="Picture 5"/>
          <p:cNvPicPr>
            <a:picLocks noChangeAspect="1" noChangeArrowheads="1"/>
          </p:cNvPicPr>
          <p:nvPr/>
        </p:nvPicPr>
        <p:blipFill>
          <a:blip r:embed="rId3" cstate="print"/>
          <a:srcRect/>
          <a:stretch>
            <a:fillRect/>
          </a:stretch>
        </p:blipFill>
        <p:spPr bwMode="auto">
          <a:xfrm>
            <a:off x="1069553" y="2680047"/>
            <a:ext cx="6896492" cy="3989313"/>
          </a:xfrm>
          <a:prstGeom prst="rect">
            <a:avLst/>
          </a:prstGeom>
          <a:noFill/>
          <a:ln w="9525">
            <a:noFill/>
            <a:miter lim="800000"/>
            <a:headEnd/>
            <a:tailEnd/>
          </a:ln>
        </p:spPr>
      </p:pic>
      <p:pic>
        <p:nvPicPr>
          <p:cNvPr id="75779"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75780"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4"/>
          <p:cNvSpPr txBox="1">
            <a:spLocks noChangeArrowheads="1"/>
          </p:cNvSpPr>
          <p:nvPr/>
        </p:nvSpPr>
        <p:spPr bwMode="auto">
          <a:xfrm>
            <a:off x="1187450" y="1484313"/>
            <a:ext cx="6840538" cy="1140954"/>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Arial" charset="0"/>
                <a:cs typeface="Arial" charset="0"/>
              </a:rPr>
              <a:t>СПРАВКИ И МЕТОДИКИ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200" dirty="0">
              <a:solidFill>
                <a:srgbClr val="000000"/>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Аналитические справки по вопросам деятельности организации в сфере ЖКХ </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a:t>
            </a:r>
            <a:r>
              <a:rPr lang="ru-RU" sz="1400" dirty="0">
                <a:solidFill>
                  <a:srgbClr val="000000"/>
                </a:solidFill>
                <a:latin typeface="+mn-lt"/>
              </a:rPr>
              <a:t>Методология создания системы </a:t>
            </a:r>
            <a:r>
              <a:rPr lang="ru-RU" sz="1400" dirty="0">
                <a:solidFill>
                  <a:schemeClr val="tx1"/>
                </a:solidFill>
                <a:latin typeface="+mn-lt"/>
              </a:rPr>
              <a:t>управления многоквартирным домом</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mn-lt"/>
              </a:rPr>
              <a:t> Правила составления </a:t>
            </a:r>
            <a:r>
              <a:rPr lang="ru-RU" sz="1400" dirty="0">
                <a:solidFill>
                  <a:schemeClr val="tx1"/>
                </a:solidFill>
                <a:latin typeface="+mn-lt"/>
                <a:cs typeface="Arial" charset="0"/>
              </a:rPr>
              <a:t>д</a:t>
            </a:r>
            <a:r>
              <a:rPr lang="ru-RU" sz="1400" dirty="0">
                <a:solidFill>
                  <a:schemeClr val="tx1"/>
                </a:solidFill>
                <a:latin typeface="+mn-lt"/>
              </a:rPr>
              <a:t>окументации</a:t>
            </a:r>
          </a:p>
        </p:txBody>
      </p:sp>
      <p:pic>
        <p:nvPicPr>
          <p:cNvPr id="77826" name="Picture 6"/>
          <p:cNvPicPr>
            <a:picLocks noChangeAspect="1" noChangeArrowheads="1"/>
          </p:cNvPicPr>
          <p:nvPr/>
        </p:nvPicPr>
        <p:blipFill>
          <a:blip r:embed="rId3" cstate="print"/>
          <a:srcRect/>
          <a:stretch>
            <a:fillRect/>
          </a:stretch>
        </p:blipFill>
        <p:spPr bwMode="auto">
          <a:xfrm>
            <a:off x="539750" y="2725738"/>
            <a:ext cx="5722938" cy="3219450"/>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5084763" y="4151313"/>
            <a:ext cx="3771900" cy="2474912"/>
          </a:xfrm>
          <a:prstGeom prst="rect">
            <a:avLst/>
          </a:prstGeom>
          <a:noFill/>
          <a:ln w="12700">
            <a:solidFill>
              <a:schemeClr val="tx1"/>
            </a:solidFill>
            <a:miter lim="800000"/>
            <a:headEnd/>
            <a:tailEnd/>
          </a:ln>
        </p:spPr>
      </p:pic>
      <p:pic>
        <p:nvPicPr>
          <p:cNvPr id="77828" name="Picture 3"/>
          <p:cNvPicPr>
            <a:picLocks noChangeAspect="1" noChangeArrowheads="1"/>
          </p:cNvPicPr>
          <p:nvPr/>
        </p:nvPicPr>
        <p:blipFill>
          <a:blip r:embed="rId5" cstate="print"/>
          <a:srcRect/>
          <a:stretch>
            <a:fillRect/>
          </a:stretch>
        </p:blipFill>
        <p:spPr bwMode="auto">
          <a:xfrm>
            <a:off x="7596188" y="188913"/>
            <a:ext cx="1366837" cy="946150"/>
          </a:xfrm>
          <a:prstGeom prst="rect">
            <a:avLst/>
          </a:prstGeom>
          <a:noFill/>
          <a:ln w="9525">
            <a:noFill/>
            <a:round/>
            <a:headEnd/>
            <a:tailEnd/>
          </a:ln>
        </p:spPr>
      </p:pic>
      <p:sp>
        <p:nvSpPr>
          <p:cNvPr id="77829"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187450" y="1465263"/>
            <a:ext cx="7416800" cy="11715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333399"/>
                </a:solidFill>
                <a:latin typeface="Arial" charset="0"/>
                <a:ea typeface="Arial Unicode MS" pitchFamily="34" charset="-128"/>
                <a:cs typeface="Arial" charset="0"/>
              </a:rPr>
              <a:t>СПРАВКИ И МЕТОДИКИ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400" dirty="0">
              <a:solidFill>
                <a:srgbClr val="000000"/>
              </a:solidFill>
              <a:latin typeface="Arial" charset="0"/>
              <a:ea typeface="Arial Unicode MS" pitchFamily="34" charset="-128"/>
              <a:cs typeface="Arial Unicode MS" pitchFamily="34" charset="-128"/>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Arial Unicode MS" pitchFamily="34" charset="-128"/>
                <a:cs typeface="Arial Unicode MS" pitchFamily="34" charset="-128"/>
              </a:rPr>
              <a:t> Организация работы с неплательщиками</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rgbClr val="000000"/>
                </a:solidFill>
                <a:latin typeface="Arial" charset="0"/>
                <a:ea typeface="Arial Unicode MS" pitchFamily="34" charset="-128"/>
                <a:cs typeface="Arial Unicode MS" pitchFamily="34" charset="-128"/>
              </a:rPr>
              <a:t> Ответы на </a:t>
            </a:r>
            <a:r>
              <a:rPr lang="ru-RU" sz="1400" dirty="0">
                <a:solidFill>
                  <a:schemeClr val="tx1"/>
                </a:solidFill>
                <a:latin typeface="Arial" charset="0"/>
                <a:ea typeface="Arial Unicode MS" pitchFamily="34" charset="-128"/>
                <a:cs typeface="Arial Unicode MS" pitchFamily="34" charset="-128"/>
              </a:rPr>
              <a:t>актуальные вопросы</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solidFill>
                  <a:schemeClr val="tx1"/>
                </a:solidFill>
                <a:latin typeface="Arial" charset="0"/>
                <a:ea typeface="Arial Unicode MS" pitchFamily="34" charset="-128"/>
                <a:cs typeface="Arial Unicode MS" pitchFamily="34" charset="-128"/>
              </a:rPr>
              <a:t> Методическая </a:t>
            </a:r>
            <a:r>
              <a:rPr lang="ru-RU" sz="1400" dirty="0">
                <a:solidFill>
                  <a:schemeClr val="tx1"/>
                </a:solidFill>
                <a:latin typeface="+mn-lt"/>
                <a:ea typeface="Arial Unicode MS" pitchFamily="34" charset="-128"/>
                <a:cs typeface="Arial Unicode MS" pitchFamily="34" charset="-128"/>
              </a:rPr>
              <a:t>информация о получении разрешений и лицензий</a:t>
            </a:r>
          </a:p>
        </p:txBody>
      </p:sp>
      <p:pic>
        <p:nvPicPr>
          <p:cNvPr id="79874" name="Picture 2"/>
          <p:cNvPicPr>
            <a:picLocks noChangeAspect="1" noChangeArrowheads="1"/>
          </p:cNvPicPr>
          <p:nvPr/>
        </p:nvPicPr>
        <p:blipFill>
          <a:blip r:embed="rId3" cstate="print"/>
          <a:srcRect/>
          <a:stretch>
            <a:fillRect/>
          </a:stretch>
        </p:blipFill>
        <p:spPr bwMode="auto">
          <a:xfrm>
            <a:off x="971600" y="2719734"/>
            <a:ext cx="7256772" cy="3949626"/>
          </a:xfrm>
          <a:prstGeom prst="rect">
            <a:avLst/>
          </a:prstGeom>
          <a:noFill/>
          <a:ln w="9525">
            <a:noFill/>
            <a:miter lim="800000"/>
            <a:headEnd/>
            <a:tailEnd/>
          </a:ln>
        </p:spPr>
      </p:pic>
      <p:pic>
        <p:nvPicPr>
          <p:cNvPr id="79875"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79876"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4"/>
          <p:cNvSpPr txBox="1">
            <a:spLocks noChangeArrowheads="1"/>
          </p:cNvSpPr>
          <p:nvPr/>
        </p:nvSpPr>
        <p:spPr bwMode="auto">
          <a:xfrm>
            <a:off x="1187450" y="1484313"/>
            <a:ext cx="7416800" cy="18192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НОРМАТИВНЫЕ ДОКУМЕНТЫ ПО СТРОИТЕЛЬСТВУ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Более 7500 документов</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Тематики:</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Строительство</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ЖКХ</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Энергетика и НефтеГазовая отрасль</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Экология</a:t>
            </a:r>
            <a:endParaRPr lang="ru-RU" sz="1400"/>
          </a:p>
        </p:txBody>
      </p:sp>
      <p:pic>
        <p:nvPicPr>
          <p:cNvPr id="81922" name="Picture 8"/>
          <p:cNvPicPr>
            <a:picLocks noChangeAspect="1" noChangeArrowheads="1"/>
          </p:cNvPicPr>
          <p:nvPr/>
        </p:nvPicPr>
        <p:blipFill>
          <a:blip r:embed="rId2" cstate="print"/>
          <a:srcRect/>
          <a:stretch>
            <a:fillRect/>
          </a:stretch>
        </p:blipFill>
        <p:spPr bwMode="auto">
          <a:xfrm>
            <a:off x="1401763" y="3341688"/>
            <a:ext cx="6554787" cy="3327400"/>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1924"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4"/>
          <p:cNvSpPr txBox="1">
            <a:spLocks noChangeArrowheads="1"/>
          </p:cNvSpPr>
          <p:nvPr/>
        </p:nvSpPr>
        <p:spPr bwMode="auto">
          <a:xfrm>
            <a:off x="1187450" y="1484313"/>
            <a:ext cx="7416800" cy="136842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НОРМАТИВНЫЕ ДОКУМЕНТЫ ПО СТРОИТЕЛЬСТВУ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t> </a:t>
            </a:r>
            <a:r>
              <a:rPr lang="ru-RU" sz="1400">
                <a:solidFill>
                  <a:srgbClr val="000000"/>
                </a:solidFill>
                <a:latin typeface="Arial" charset="0"/>
              </a:rPr>
              <a:t>Бланки и формы</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Технологические карты</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Ежемесячное обновление</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Федеральные + Москва и Санкт-Петербург</a:t>
            </a:r>
          </a:p>
        </p:txBody>
      </p:sp>
      <p:pic>
        <p:nvPicPr>
          <p:cNvPr id="82946" name="Picture 3"/>
          <p:cNvPicPr>
            <a:picLocks noChangeAspect="1" noChangeArrowheads="1"/>
          </p:cNvPicPr>
          <p:nvPr/>
        </p:nvPicPr>
        <p:blipFill>
          <a:blip r:embed="rId2" cstate="print"/>
          <a:srcRect/>
          <a:stretch>
            <a:fillRect/>
          </a:stretch>
        </p:blipFill>
        <p:spPr bwMode="auto">
          <a:xfrm>
            <a:off x="1042988" y="3746500"/>
            <a:ext cx="5378450" cy="2792413"/>
          </a:xfrm>
          <a:prstGeom prst="rect">
            <a:avLst/>
          </a:prstGeom>
          <a:noFill/>
          <a:ln w="12700">
            <a:solidFill>
              <a:schemeClr val="tx1"/>
            </a:solidFill>
            <a:miter lim="800000"/>
            <a:headEnd/>
            <a:tailEnd/>
          </a:ln>
        </p:spPr>
      </p:pic>
      <p:pic>
        <p:nvPicPr>
          <p:cNvPr id="82947" name="Picture 7"/>
          <p:cNvPicPr>
            <a:picLocks noChangeAspect="1" noChangeArrowheads="1"/>
          </p:cNvPicPr>
          <p:nvPr/>
        </p:nvPicPr>
        <p:blipFill>
          <a:blip r:embed="rId3" cstate="print"/>
          <a:srcRect/>
          <a:stretch>
            <a:fillRect/>
          </a:stretch>
        </p:blipFill>
        <p:spPr bwMode="auto">
          <a:xfrm>
            <a:off x="4386263" y="2984500"/>
            <a:ext cx="4146550" cy="2892425"/>
          </a:xfrm>
          <a:prstGeom prst="rect">
            <a:avLst/>
          </a:prstGeom>
          <a:noFill/>
          <a:ln w="9525">
            <a:noFill/>
            <a:miter lim="800000"/>
            <a:headEnd/>
            <a:tailEnd/>
          </a:ln>
        </p:spPr>
      </p:pic>
      <p:pic>
        <p:nvPicPr>
          <p:cNvPr id="82948"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82949"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9"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4"/>
          <p:cNvSpPr txBox="1">
            <a:spLocks noChangeArrowheads="1"/>
          </p:cNvSpPr>
          <p:nvPr/>
        </p:nvSpPr>
        <p:spPr bwMode="auto">
          <a:xfrm>
            <a:off x="1187450" y="1389063"/>
            <a:ext cx="7416800" cy="1387176"/>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Arial" charset="0"/>
                <a:cs typeface="Arial" charset="0"/>
              </a:rPr>
              <a:t>РЕГИОНАЛЬНОЕ ЗАКОНОДАТЕЛЬСТВО </a:t>
            </a:r>
            <a:br>
              <a:rPr lang="ru-RU" sz="1400" dirty="0">
                <a:solidFill>
                  <a:srgbClr val="333399"/>
                </a:solidFill>
                <a:latin typeface="Arial" charset="0"/>
                <a:cs typeface="Arial" charset="0"/>
              </a:rPr>
            </a:br>
            <a:r>
              <a:rPr lang="ru-RU" sz="1400" dirty="0">
                <a:solidFill>
                  <a:srgbClr val="333399"/>
                </a:solidFill>
                <a:latin typeface="Arial" charset="0"/>
                <a:cs typeface="Arial" charset="0"/>
              </a:rPr>
              <a:t>ПО НАЛОГООБЛОЖЕНИЮ, СТРОИТЕЛЬСТВУ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t> </a:t>
            </a:r>
            <a:r>
              <a:rPr lang="ru-RU" sz="1400" dirty="0">
                <a:solidFill>
                  <a:srgbClr val="000000"/>
                </a:solidFill>
                <a:latin typeface="Arial" charset="0"/>
              </a:rPr>
              <a:t>Более </a:t>
            </a:r>
            <a:r>
              <a:rPr lang="ru-RU" sz="1400" dirty="0" smtClean="0">
                <a:solidFill>
                  <a:srgbClr val="000000"/>
                </a:solidFill>
                <a:latin typeface="Arial" charset="0"/>
              </a:rPr>
              <a:t>1</a:t>
            </a:r>
            <a:r>
              <a:rPr lang="en-US" sz="1400" dirty="0" smtClean="0">
                <a:solidFill>
                  <a:srgbClr val="000000"/>
                </a:solidFill>
                <a:latin typeface="Arial" charset="0"/>
              </a:rPr>
              <a:t>3</a:t>
            </a:r>
            <a:r>
              <a:rPr lang="ru-RU" sz="1400" dirty="0" smtClean="0">
                <a:solidFill>
                  <a:srgbClr val="000000"/>
                </a:solidFill>
                <a:latin typeface="Arial" charset="0"/>
              </a:rPr>
              <a:t> </a:t>
            </a:r>
            <a:r>
              <a:rPr lang="ru-RU" sz="1400" dirty="0">
                <a:solidFill>
                  <a:srgbClr val="000000"/>
                </a:solidFill>
                <a:latin typeface="Arial" charset="0"/>
              </a:rPr>
              <a:t>000 документов</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Более </a:t>
            </a:r>
            <a:r>
              <a:rPr lang="en-US" sz="1400" dirty="0" smtClean="0">
                <a:solidFill>
                  <a:srgbClr val="000000"/>
                </a:solidFill>
                <a:latin typeface="Arial" charset="0"/>
              </a:rPr>
              <a:t>3</a:t>
            </a:r>
            <a:r>
              <a:rPr lang="ru-RU" sz="1400" dirty="0" smtClean="0">
                <a:solidFill>
                  <a:srgbClr val="000000"/>
                </a:solidFill>
                <a:latin typeface="Arial" charset="0"/>
              </a:rPr>
              <a:t>00 </a:t>
            </a:r>
            <a:r>
              <a:rPr lang="ru-RU" sz="1400" dirty="0">
                <a:solidFill>
                  <a:srgbClr val="000000"/>
                </a:solidFill>
                <a:latin typeface="Arial" charset="0"/>
              </a:rPr>
              <a:t>новых документов ежемесячно</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Все регионы РФ </a:t>
            </a:r>
          </a:p>
        </p:txBody>
      </p:sp>
      <p:pic>
        <p:nvPicPr>
          <p:cNvPr id="83970" name="Picture 6"/>
          <p:cNvPicPr>
            <a:picLocks noChangeAspect="1" noChangeArrowheads="1"/>
          </p:cNvPicPr>
          <p:nvPr/>
        </p:nvPicPr>
        <p:blipFill>
          <a:blip r:embed="rId2" cstate="print"/>
          <a:srcRect/>
          <a:stretch>
            <a:fillRect/>
          </a:stretch>
        </p:blipFill>
        <p:spPr bwMode="auto">
          <a:xfrm>
            <a:off x="1428750" y="2816225"/>
            <a:ext cx="6794500" cy="3756025"/>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3972"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
          <p:cNvSpPr txBox="1">
            <a:spLocks noChangeArrowheads="1"/>
          </p:cNvSpPr>
          <p:nvPr/>
        </p:nvSpPr>
        <p:spPr bwMode="auto">
          <a:xfrm>
            <a:off x="1214438" y="1401763"/>
            <a:ext cx="7416800" cy="9429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РЕГИОНАЛЬНОЕ ЗАКОНОДАТЕЛЬСТВО </a:t>
            </a:r>
            <a:br>
              <a:rPr lang="ru-RU" sz="1400">
                <a:solidFill>
                  <a:srgbClr val="333399"/>
                </a:solidFill>
                <a:latin typeface="Arial" charset="0"/>
                <a:cs typeface="Arial" charset="0"/>
              </a:rPr>
            </a:br>
            <a:r>
              <a:rPr lang="ru-RU" sz="1400">
                <a:solidFill>
                  <a:srgbClr val="333399"/>
                </a:solidFill>
                <a:latin typeface="Arial" charset="0"/>
                <a:cs typeface="Arial" charset="0"/>
              </a:rPr>
              <a:t>ПО НАЛОГООБЛОЖЕНИЮ, СТРОИТЕЛЬСТВУ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t> </a:t>
            </a:r>
            <a:r>
              <a:rPr lang="ru-RU" sz="1400">
                <a:solidFill>
                  <a:srgbClr val="000000"/>
                </a:solidFill>
                <a:latin typeface="Arial" charset="0"/>
              </a:rPr>
              <a:t>Включая документы муниципальных образований (районов и городов)</a:t>
            </a:r>
          </a:p>
        </p:txBody>
      </p:sp>
      <p:pic>
        <p:nvPicPr>
          <p:cNvPr id="84994" name="Picture 2"/>
          <p:cNvPicPr>
            <a:picLocks noChangeAspect="1" noChangeArrowheads="1"/>
          </p:cNvPicPr>
          <p:nvPr/>
        </p:nvPicPr>
        <p:blipFill>
          <a:blip r:embed="rId2" cstate="print"/>
          <a:srcRect/>
          <a:stretch>
            <a:fillRect/>
          </a:stretch>
        </p:blipFill>
        <p:spPr bwMode="auto">
          <a:xfrm>
            <a:off x="1187450" y="2459038"/>
            <a:ext cx="7027863" cy="4183062"/>
          </a:xfrm>
          <a:prstGeom prst="rect">
            <a:avLst/>
          </a:prstGeom>
          <a:noFill/>
          <a:ln w="9525">
            <a:noFill/>
            <a:miter lim="800000"/>
            <a:headEnd/>
            <a:tailEnd/>
          </a:ln>
        </p:spPr>
      </p:pic>
      <p:pic>
        <p:nvPicPr>
          <p:cNvPr id="8499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4996"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4578"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СТАТУС ДОГОВОРА </a:t>
            </a:r>
          </a:p>
        </p:txBody>
      </p:sp>
      <p:sp>
        <p:nvSpPr>
          <p:cNvPr id="24579" name="TextBox 4"/>
          <p:cNvSpPr txBox="1">
            <a:spLocks noChangeArrowheads="1"/>
          </p:cNvSpPr>
          <p:nvPr/>
        </p:nvSpPr>
        <p:spPr bwMode="auto">
          <a:xfrm>
            <a:off x="179388" y="1484313"/>
            <a:ext cx="8026400" cy="526256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ru-RU" sz="1400" b="1" dirty="0">
                <a:solidFill>
                  <a:srgbClr val="FF0000"/>
                </a:solidFill>
                <a:latin typeface="Arial" charset="0"/>
              </a:rPr>
              <a:t>1С:ИТС – официальное сопровождение пользователей программ «1С»</a:t>
            </a:r>
          </a:p>
          <a:p>
            <a:pPr>
              <a:buClr>
                <a:srgbClr val="000000"/>
              </a:buClr>
              <a:buSzPct val="100000"/>
            </a:pPr>
            <a:r>
              <a:rPr lang="ru-RU" sz="1400" dirty="0">
                <a:solidFill>
                  <a:srgbClr val="000000"/>
                </a:solidFill>
                <a:latin typeface="Arial" charset="0"/>
              </a:rPr>
              <a:t>Информационно-технологическое сопровождение (1С:ИТС) – это комплексная поддержка, которую фирма «1С» совместно со своими партнерами оказывает пользователям программ.</a:t>
            </a:r>
          </a:p>
          <a:p>
            <a:pPr>
              <a:buClr>
                <a:srgbClr val="000000"/>
              </a:buClr>
              <a:buSzPct val="100000"/>
              <a:buFont typeface="Times New Roman" pitchFamily="18" charset="0"/>
              <a:buNone/>
            </a:pPr>
            <a:endParaRPr lang="ru-RU" sz="1400" dirty="0">
              <a:solidFill>
                <a:srgbClr val="000000"/>
              </a:solidFill>
              <a:latin typeface="Arial" charset="0"/>
            </a:endParaRPr>
          </a:p>
          <a:p>
            <a:pPr algn="just">
              <a:buClr>
                <a:srgbClr val="000000"/>
              </a:buClr>
              <a:buSzPct val="100000"/>
              <a:buFont typeface="Times New Roman" pitchFamily="18" charset="0"/>
              <a:buNone/>
            </a:pPr>
            <a:r>
              <a:rPr lang="ru-RU" sz="1400" dirty="0">
                <a:solidFill>
                  <a:srgbClr val="22228B"/>
                </a:solidFill>
                <a:latin typeface="Arial" charset="0"/>
              </a:rPr>
              <a:t>ИТС СТРОИТЕЛЬСТВО и ЖКХ</a:t>
            </a:r>
            <a:r>
              <a:rPr lang="ru-RU" sz="1400" dirty="0">
                <a:solidFill>
                  <a:srgbClr val="000000"/>
                </a:solidFill>
                <a:latin typeface="Arial" charset="0"/>
              </a:rPr>
              <a:t> – вид информационно-технологического сопровождения фирмы «1С» </a:t>
            </a:r>
            <a:r>
              <a:rPr lang="ru-RU" sz="1400" b="1" dirty="0">
                <a:solidFill>
                  <a:srgbClr val="000000"/>
                </a:solidFill>
                <a:latin typeface="Arial" charset="0"/>
              </a:rPr>
              <a:t>для строительных и ЖКХ организаций</a:t>
            </a:r>
            <a:r>
              <a:rPr lang="ru-RU" sz="1400" dirty="0">
                <a:solidFill>
                  <a:srgbClr val="000000"/>
                </a:solidFill>
                <a:latin typeface="Arial" charset="0"/>
              </a:rPr>
              <a:t>.</a:t>
            </a:r>
          </a:p>
          <a:p>
            <a:pPr>
              <a:buClr>
                <a:srgbClr val="000000"/>
              </a:buClr>
              <a:buSzPct val="100000"/>
              <a:buFontTx/>
              <a:buChar char="-"/>
            </a:pPr>
            <a:endParaRPr lang="en-US" sz="1400" dirty="0">
              <a:solidFill>
                <a:srgbClr val="000000"/>
              </a:solidFill>
              <a:latin typeface="Arial" charset="0"/>
            </a:endParaRPr>
          </a:p>
          <a:p>
            <a:pPr algn="ctr">
              <a:buClr>
                <a:srgbClr val="000000"/>
              </a:buClr>
              <a:buSzPct val="100000"/>
              <a:buFont typeface="Times New Roman" pitchFamily="18" charset="0"/>
              <a:buNone/>
            </a:pPr>
            <a:r>
              <a:rPr lang="ru-RU" sz="1400" b="1" dirty="0">
                <a:solidFill>
                  <a:srgbClr val="FF0000"/>
                </a:solidFill>
                <a:latin typeface="Arial" charset="0"/>
              </a:rPr>
              <a:t>ИТС СТРОИТЕЛЬСТВО и ЖКХ</a:t>
            </a:r>
            <a:r>
              <a:rPr lang="ru-RU" sz="1400" dirty="0">
                <a:solidFill>
                  <a:srgbClr val="FF0000"/>
                </a:solidFill>
                <a:latin typeface="Arial" charset="0"/>
              </a:rPr>
              <a:t> = </a:t>
            </a:r>
            <a:r>
              <a:rPr lang="ru-RU" sz="1400" b="1" dirty="0">
                <a:solidFill>
                  <a:srgbClr val="FF0000"/>
                </a:solidFill>
                <a:latin typeface="Arial" charset="0"/>
              </a:rPr>
              <a:t>ИТС ПРОФ </a:t>
            </a:r>
            <a:r>
              <a:rPr lang="ru-RU" sz="1400" dirty="0">
                <a:solidFill>
                  <a:srgbClr val="FF0000"/>
                </a:solidFill>
                <a:latin typeface="Arial" charset="0"/>
              </a:rPr>
              <a:t>+</a:t>
            </a:r>
            <a:r>
              <a:rPr lang="ru-RU" sz="1400" b="1" dirty="0">
                <a:solidFill>
                  <a:srgbClr val="FF0000"/>
                </a:solidFill>
                <a:latin typeface="Arial" charset="0"/>
              </a:rPr>
              <a:t> отраслевые материалы.</a:t>
            </a:r>
          </a:p>
          <a:p>
            <a:pPr algn="just">
              <a:buClr>
                <a:srgbClr val="000000"/>
              </a:buClr>
              <a:buSzPct val="100000"/>
              <a:buFont typeface="Times New Roman" pitchFamily="18" charset="0"/>
              <a:buNone/>
            </a:pPr>
            <a:endParaRPr lang="en-US" sz="1400" dirty="0">
              <a:solidFill>
                <a:srgbClr val="000000"/>
              </a:solidFill>
              <a:latin typeface="Arial" charset="0"/>
            </a:endParaRPr>
          </a:p>
          <a:p>
            <a:pPr algn="just">
              <a:buClr>
                <a:srgbClr val="000000"/>
              </a:buClr>
              <a:buSzPct val="100000"/>
              <a:buFont typeface="Times New Roman" pitchFamily="18" charset="0"/>
              <a:buNone/>
            </a:pPr>
            <a:r>
              <a:rPr lang="ru-RU" sz="1400" b="1" dirty="0">
                <a:solidFill>
                  <a:srgbClr val="000000"/>
                </a:solidFill>
                <a:latin typeface="Arial" charset="0"/>
              </a:rPr>
              <a:t>Условия</a:t>
            </a:r>
            <a:r>
              <a:rPr lang="ru-RU" sz="1400" dirty="0">
                <a:solidFill>
                  <a:srgbClr val="000000"/>
                </a:solidFill>
                <a:latin typeface="Arial" charset="0"/>
              </a:rPr>
              <a:t>: </a:t>
            </a:r>
          </a:p>
          <a:p>
            <a:pPr algn="just">
              <a:buClr>
                <a:srgbClr val="000000"/>
              </a:buClr>
              <a:buSzPct val="100000"/>
              <a:buFont typeface="Times New Roman" pitchFamily="18" charset="0"/>
              <a:buNone/>
            </a:pPr>
            <a:r>
              <a:rPr lang="ru-RU" sz="1400" dirty="0">
                <a:solidFill>
                  <a:srgbClr val="000000"/>
                </a:solidFill>
                <a:latin typeface="Arial" charset="0"/>
              </a:rPr>
              <a:t>- заказа, </a:t>
            </a:r>
          </a:p>
          <a:p>
            <a:pPr algn="just">
              <a:buClr>
                <a:srgbClr val="000000"/>
              </a:buClr>
              <a:buSzPct val="100000"/>
              <a:buFont typeface="Times New Roman" pitchFamily="18" charset="0"/>
              <a:buNone/>
            </a:pPr>
            <a:r>
              <a:rPr lang="ru-RU" sz="1400" dirty="0">
                <a:solidFill>
                  <a:srgbClr val="000000"/>
                </a:solidFill>
                <a:latin typeface="Arial" charset="0"/>
              </a:rPr>
              <a:t>- приобретения, </a:t>
            </a:r>
          </a:p>
          <a:p>
            <a:pPr algn="just">
              <a:buClr>
                <a:srgbClr val="000000"/>
              </a:buClr>
              <a:buSzPct val="100000"/>
              <a:buFontTx/>
              <a:buChar char="-"/>
            </a:pPr>
            <a:r>
              <a:rPr lang="ru-RU" sz="1400" dirty="0">
                <a:solidFill>
                  <a:srgbClr val="000000"/>
                </a:solidFill>
                <a:latin typeface="Arial" charset="0"/>
              </a:rPr>
              <a:t> поставки, </a:t>
            </a:r>
          </a:p>
          <a:p>
            <a:pPr algn="just">
              <a:buClr>
                <a:srgbClr val="000000"/>
              </a:buClr>
              <a:buSzPct val="100000"/>
              <a:buFontTx/>
              <a:buChar char="-"/>
            </a:pPr>
            <a:r>
              <a:rPr lang="ru-RU" sz="1400" dirty="0">
                <a:solidFill>
                  <a:srgbClr val="000000"/>
                </a:solidFill>
                <a:latin typeface="Arial" charset="0"/>
              </a:rPr>
              <a:t> распространения… и прочие</a:t>
            </a:r>
            <a:br>
              <a:rPr lang="ru-RU" sz="1400" dirty="0">
                <a:solidFill>
                  <a:srgbClr val="000000"/>
                </a:solidFill>
                <a:latin typeface="Arial" charset="0"/>
              </a:rPr>
            </a:br>
            <a:r>
              <a:rPr lang="ru-RU" sz="1400" dirty="0">
                <a:solidFill>
                  <a:srgbClr val="000000"/>
                </a:solidFill>
                <a:latin typeface="Arial" charset="0"/>
              </a:rPr>
              <a:t/>
            </a:r>
            <a:br>
              <a:rPr lang="ru-RU" sz="1400" dirty="0">
                <a:solidFill>
                  <a:srgbClr val="000000"/>
                </a:solidFill>
                <a:latin typeface="Arial" charset="0"/>
              </a:rPr>
            </a:br>
            <a:r>
              <a:rPr lang="ru-RU" sz="1400" b="1" dirty="0">
                <a:solidFill>
                  <a:srgbClr val="000000"/>
                </a:solidFill>
                <a:latin typeface="Arial" charset="0"/>
              </a:rPr>
              <a:t>ТЕ ЖЕ что и ПРОФ</a:t>
            </a:r>
            <a:r>
              <a:rPr lang="ru-RU" sz="1400" dirty="0">
                <a:solidFill>
                  <a:srgbClr val="000000"/>
                </a:solidFill>
                <a:latin typeface="Arial" charset="0"/>
              </a:rPr>
              <a:t>. </a:t>
            </a:r>
          </a:p>
          <a:p>
            <a:pPr algn="just">
              <a:buClr>
                <a:srgbClr val="000000"/>
              </a:buClr>
              <a:buSzPct val="100000"/>
              <a:buFont typeface="Times New Roman" pitchFamily="18" charset="0"/>
              <a:buNone/>
            </a:pPr>
            <a:r>
              <a:rPr lang="ru-RU" sz="1400" dirty="0">
                <a:solidFill>
                  <a:srgbClr val="000000"/>
                </a:solidFill>
                <a:latin typeface="Arial" charset="0"/>
              </a:rPr>
              <a:t>Кроме стоимости.</a:t>
            </a:r>
          </a:p>
          <a:p>
            <a:pPr algn="just">
              <a:buClr>
                <a:srgbClr val="000000"/>
              </a:buClr>
              <a:buSzPct val="100000"/>
              <a:buFont typeface="Times New Roman" pitchFamily="18" charset="0"/>
              <a:buNone/>
            </a:pPr>
            <a:endParaRPr lang="ru-RU" sz="1400" dirty="0">
              <a:solidFill>
                <a:srgbClr val="000000"/>
              </a:solidFill>
              <a:latin typeface="Arial" charset="0"/>
            </a:endParaRPr>
          </a:p>
          <a:p>
            <a:pPr>
              <a:buClr>
                <a:srgbClr val="000000"/>
              </a:buClr>
              <a:buSzPct val="100000"/>
            </a:pPr>
            <a:r>
              <a:rPr lang="ru-RU" sz="1400" dirty="0">
                <a:solidFill>
                  <a:srgbClr val="000000"/>
                </a:solidFill>
                <a:latin typeface="Arial" charset="0"/>
              </a:rPr>
              <a:t>Актуален для:</a:t>
            </a:r>
          </a:p>
          <a:p>
            <a:pPr>
              <a:buClr>
                <a:srgbClr val="000000"/>
              </a:buClr>
              <a:buSzPct val="100000"/>
              <a:buFontTx/>
              <a:buChar char="-"/>
            </a:pPr>
            <a:r>
              <a:rPr lang="ru-RU" sz="1400" dirty="0">
                <a:solidFill>
                  <a:srgbClr val="000000"/>
                </a:solidFill>
                <a:latin typeface="Arial" charset="0"/>
              </a:rPr>
              <a:t> строителей</a:t>
            </a:r>
          </a:p>
          <a:p>
            <a:pPr>
              <a:buClr>
                <a:srgbClr val="000000"/>
              </a:buClr>
              <a:buSzPct val="100000"/>
              <a:buFontTx/>
              <a:buChar char="-"/>
            </a:pPr>
            <a:r>
              <a:rPr lang="ru-RU" sz="1400" dirty="0">
                <a:solidFill>
                  <a:srgbClr val="000000"/>
                </a:solidFill>
                <a:latin typeface="Arial" charset="0"/>
              </a:rPr>
              <a:t> отрасли ЖКХ</a:t>
            </a:r>
          </a:p>
          <a:p>
            <a:pPr>
              <a:buClr>
                <a:srgbClr val="000000"/>
              </a:buClr>
              <a:buSzPct val="100000"/>
              <a:buFontTx/>
              <a:buChar char="-"/>
            </a:pPr>
            <a:r>
              <a:rPr lang="ru-RU" sz="1400" dirty="0">
                <a:solidFill>
                  <a:srgbClr val="000000"/>
                </a:solidFill>
                <a:latin typeface="Arial" charset="0"/>
              </a:rPr>
              <a:t> пользователей отраслевых решений</a:t>
            </a:r>
          </a:p>
          <a:p>
            <a:pPr>
              <a:buClr>
                <a:srgbClr val="000000"/>
              </a:buClr>
              <a:buSzPct val="100000"/>
              <a:buFontTx/>
              <a:buChar char="-"/>
            </a:pPr>
            <a:r>
              <a:rPr lang="ru-RU" sz="1400" dirty="0">
                <a:solidFill>
                  <a:srgbClr val="000000"/>
                </a:solidFill>
                <a:latin typeface="Arial" charset="0"/>
              </a:rPr>
              <a:t> «дорогих» клиентов</a:t>
            </a:r>
            <a:br>
              <a:rPr lang="ru-RU" sz="1400" dirty="0">
                <a:solidFill>
                  <a:srgbClr val="000000"/>
                </a:solidFill>
                <a:latin typeface="Arial" charset="0"/>
              </a:rPr>
            </a:br>
            <a:endParaRPr lang="ru-RU" sz="1400" dirty="0">
              <a:solidFill>
                <a:srgbClr val="000000"/>
              </a:solidFill>
              <a:latin typeface="Arial" charset="0"/>
            </a:endParaRPr>
          </a:p>
        </p:txBody>
      </p:sp>
      <p:pic>
        <p:nvPicPr>
          <p:cNvPr id="24580" name="Picture 5" descr="C:\Documents and Settings\lunin\Рабочий стол\disk-2012_ITS_Stroitelstvo_GKH_transp.png"/>
          <p:cNvPicPr>
            <a:picLocks noChangeAspect="1" noChangeArrowheads="1"/>
          </p:cNvPicPr>
          <p:nvPr/>
        </p:nvPicPr>
        <p:blipFill>
          <a:blip r:embed="rId4" cstate="print"/>
          <a:srcRect/>
          <a:stretch>
            <a:fillRect/>
          </a:stretch>
        </p:blipFill>
        <p:spPr bwMode="auto">
          <a:xfrm>
            <a:off x="4192588" y="3382963"/>
            <a:ext cx="4772025" cy="3286125"/>
          </a:xfrm>
          <a:prstGeom prst="rect">
            <a:avLst/>
          </a:prstGeom>
          <a:noFill/>
          <a:ln w="9525">
            <a:noFill/>
            <a:miter lim="800000"/>
            <a:headEnd/>
            <a:tailEnd/>
          </a:ln>
        </p:spPr>
      </p:pic>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4"/>
          <p:cNvSpPr txBox="1">
            <a:spLocks noChangeArrowheads="1"/>
          </p:cNvSpPr>
          <p:nvPr/>
        </p:nvSpPr>
        <p:spPr bwMode="auto">
          <a:xfrm>
            <a:off x="1258888" y="1389063"/>
            <a:ext cx="7416800" cy="136842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Arial" charset="0"/>
                <a:cs typeface="Arial" charset="0"/>
              </a:rPr>
              <a:t>СТАНДАРТЫ В СТРОИТЕЛЬСТВЕ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t> </a:t>
            </a:r>
            <a:r>
              <a:rPr lang="ru-RU" sz="1400" dirty="0">
                <a:solidFill>
                  <a:srgbClr val="000000"/>
                </a:solidFill>
                <a:latin typeface="Arial" charset="0"/>
              </a:rPr>
              <a:t>Более 3500 ГОСТов и ОСТов</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Современные стандарты ИСО</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Ежемесячное обновление</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000000"/>
                </a:solidFill>
                <a:latin typeface="Arial" charset="0"/>
              </a:rPr>
              <a:t> + стандарты по менеджменту, контролю качества и безопасности</a:t>
            </a:r>
          </a:p>
        </p:txBody>
      </p:sp>
      <p:pic>
        <p:nvPicPr>
          <p:cNvPr id="86018" name="Picture 5"/>
          <p:cNvPicPr>
            <a:picLocks noChangeAspect="1" noChangeArrowheads="1"/>
          </p:cNvPicPr>
          <p:nvPr/>
        </p:nvPicPr>
        <p:blipFill>
          <a:blip r:embed="rId2" cstate="print"/>
          <a:srcRect/>
          <a:stretch>
            <a:fillRect/>
          </a:stretch>
        </p:blipFill>
        <p:spPr bwMode="auto">
          <a:xfrm>
            <a:off x="1692275" y="2765425"/>
            <a:ext cx="5951538" cy="3663950"/>
          </a:xfrm>
          <a:prstGeom prst="rect">
            <a:avLst/>
          </a:prstGeom>
          <a:noFill/>
          <a:ln w="9525">
            <a:noFill/>
            <a:miter lim="800000"/>
            <a:headEnd/>
            <a:tailEnd/>
          </a:ln>
        </p:spPr>
      </p:pic>
      <p:pic>
        <p:nvPicPr>
          <p:cNvPr id="8601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6020"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4"/>
          <p:cNvSpPr txBox="1">
            <a:spLocks noChangeArrowheads="1"/>
          </p:cNvSpPr>
          <p:nvPr/>
        </p:nvSpPr>
        <p:spPr bwMode="auto">
          <a:xfrm>
            <a:off x="1258888" y="1412875"/>
            <a:ext cx="7416800" cy="2006600"/>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РЕШЕНИЯ 1С ДЛЯ СТРОИТЕЛЬНЫХ И ЖКХ ОРГАНИЗАЦИЙ</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chemeClr val="accent2"/>
              </a:solidFill>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Описание отраслевых программ фирмы 1С для строительства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latin typeface="Arial" charset="0"/>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Описание возможностей каждой программы</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Руководство по работе с программой от разработчика</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latin typeface="Arial" charset="0"/>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Последние обновления программ</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Описание каждого обновления с информацией о том, что появилось нового</a:t>
            </a:r>
            <a:endParaRPr lang="ru-RU" sz="1200">
              <a:solidFill>
                <a:srgbClr val="000000"/>
              </a:solidFill>
              <a:latin typeface="Arial" charset="0"/>
            </a:endParaRPr>
          </a:p>
        </p:txBody>
      </p:sp>
      <p:pic>
        <p:nvPicPr>
          <p:cNvPr id="87042" name="Picture 2"/>
          <p:cNvPicPr>
            <a:picLocks noChangeAspect="1" noChangeArrowheads="1"/>
          </p:cNvPicPr>
          <p:nvPr/>
        </p:nvPicPr>
        <p:blipFill>
          <a:blip r:embed="rId2" cstate="print"/>
          <a:srcRect/>
          <a:stretch>
            <a:fillRect/>
          </a:stretch>
        </p:blipFill>
        <p:spPr bwMode="auto">
          <a:xfrm>
            <a:off x="1258888" y="3614738"/>
            <a:ext cx="6742112" cy="2998787"/>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7044"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4"/>
          <p:cNvSpPr txBox="1">
            <a:spLocks noChangeArrowheads="1"/>
          </p:cNvSpPr>
          <p:nvPr/>
        </p:nvSpPr>
        <p:spPr bwMode="auto">
          <a:xfrm>
            <a:off x="684213" y="1454150"/>
            <a:ext cx="7416800" cy="26447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СИСТЕМА ПОИСКА МАТЕРИАЛОВ И ДОКУМЕНТОВ</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chemeClr val="accent2"/>
              </a:solidFill>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chemeClr val="accent2"/>
                </a:solidFill>
              </a:rPr>
              <a:t>         </a:t>
            </a:r>
            <a:r>
              <a:rPr lang="ru-RU" sz="1400">
                <a:solidFill>
                  <a:srgbClr val="000000"/>
                </a:solidFill>
                <a:latin typeface="Arial" charset="0"/>
              </a:rPr>
              <a:t>- поиск документов или материалов сразу в нескольких базах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 поиск документов или материалов в одной базе по различным критериям (виду,</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номеру, утвердившему органу, дате введения, территории действия и т.д.)</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 поиск названий папок в классификаторе и текста в документе</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latin typeface="Arial" charset="0"/>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 печать</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latin typeface="Arial" charset="0"/>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 экспорт в </a:t>
            </a:r>
            <a:r>
              <a:rPr lang="en-US" sz="1400">
                <a:solidFill>
                  <a:srgbClr val="000000"/>
                </a:solidFill>
                <a:latin typeface="Arial" charset="0"/>
              </a:rPr>
              <a:t>Microsoft Word</a:t>
            </a:r>
            <a:endParaRPr lang="ru-RU" sz="1400">
              <a:solidFill>
                <a:srgbClr val="000000"/>
              </a:solidFill>
              <a:latin typeface="Arial" charset="0"/>
            </a:endParaRPr>
          </a:p>
        </p:txBody>
      </p:sp>
      <p:pic>
        <p:nvPicPr>
          <p:cNvPr id="88066" name="Picture 3"/>
          <p:cNvPicPr>
            <a:picLocks noChangeAspect="1" noChangeArrowheads="1"/>
          </p:cNvPicPr>
          <p:nvPr/>
        </p:nvPicPr>
        <p:blipFill>
          <a:blip r:embed="rId2" cstate="print"/>
          <a:srcRect/>
          <a:stretch>
            <a:fillRect/>
          </a:stretch>
        </p:blipFill>
        <p:spPr bwMode="auto">
          <a:xfrm>
            <a:off x="1763713" y="4168775"/>
            <a:ext cx="3740150" cy="2428875"/>
          </a:xfrm>
          <a:prstGeom prst="rect">
            <a:avLst/>
          </a:prstGeom>
          <a:noFill/>
          <a:ln w="12700">
            <a:solidFill>
              <a:schemeClr val="tx1"/>
            </a:solidFill>
            <a:miter lim="800000"/>
            <a:headEnd/>
            <a:tailEnd/>
          </a:ln>
        </p:spPr>
      </p:pic>
      <p:pic>
        <p:nvPicPr>
          <p:cNvPr id="88067" name="Picture 2"/>
          <p:cNvPicPr>
            <a:picLocks noChangeAspect="1" noChangeArrowheads="1"/>
          </p:cNvPicPr>
          <p:nvPr/>
        </p:nvPicPr>
        <p:blipFill>
          <a:blip r:embed="rId3" cstate="print"/>
          <a:srcRect/>
          <a:stretch>
            <a:fillRect/>
          </a:stretch>
        </p:blipFill>
        <p:spPr bwMode="auto">
          <a:xfrm>
            <a:off x="5508625" y="3500438"/>
            <a:ext cx="2852738" cy="2555875"/>
          </a:xfrm>
          <a:prstGeom prst="rect">
            <a:avLst/>
          </a:prstGeom>
          <a:noFill/>
          <a:ln w="12700">
            <a:solidFill>
              <a:schemeClr val="tx1"/>
            </a:solidFill>
            <a:miter lim="800000"/>
            <a:headEnd/>
            <a:tailEnd/>
          </a:ln>
        </p:spPr>
      </p:pic>
      <p:pic>
        <p:nvPicPr>
          <p:cNvPr id="88068" name="Picture 5"/>
          <p:cNvPicPr>
            <a:picLocks noChangeAspect="1" noChangeArrowheads="1"/>
          </p:cNvPicPr>
          <p:nvPr/>
        </p:nvPicPr>
        <p:blipFill>
          <a:blip r:embed="rId4" cstate="print"/>
          <a:srcRect/>
          <a:stretch>
            <a:fillRect/>
          </a:stretch>
        </p:blipFill>
        <p:spPr bwMode="auto">
          <a:xfrm>
            <a:off x="755650" y="1965325"/>
            <a:ext cx="381000" cy="323850"/>
          </a:xfrm>
          <a:prstGeom prst="rect">
            <a:avLst/>
          </a:prstGeom>
          <a:noFill/>
          <a:ln w="9525">
            <a:noFill/>
            <a:miter lim="800000"/>
            <a:headEnd/>
            <a:tailEnd/>
          </a:ln>
        </p:spPr>
      </p:pic>
      <p:pic>
        <p:nvPicPr>
          <p:cNvPr id="88069" name="Picture 6"/>
          <p:cNvPicPr>
            <a:picLocks noChangeAspect="1" noChangeArrowheads="1"/>
          </p:cNvPicPr>
          <p:nvPr/>
        </p:nvPicPr>
        <p:blipFill>
          <a:blip r:embed="rId5" cstate="print"/>
          <a:srcRect/>
          <a:stretch>
            <a:fillRect/>
          </a:stretch>
        </p:blipFill>
        <p:spPr bwMode="auto">
          <a:xfrm>
            <a:off x="755650" y="2397125"/>
            <a:ext cx="381000" cy="342900"/>
          </a:xfrm>
          <a:prstGeom prst="rect">
            <a:avLst/>
          </a:prstGeom>
          <a:noFill/>
          <a:ln w="9525">
            <a:noFill/>
            <a:miter lim="800000"/>
            <a:headEnd/>
            <a:tailEnd/>
          </a:ln>
        </p:spPr>
      </p:pic>
      <p:pic>
        <p:nvPicPr>
          <p:cNvPr id="88070" name="Picture 7"/>
          <p:cNvPicPr>
            <a:picLocks noChangeAspect="1" noChangeArrowheads="1"/>
          </p:cNvPicPr>
          <p:nvPr/>
        </p:nvPicPr>
        <p:blipFill>
          <a:blip r:embed="rId6" cstate="print"/>
          <a:srcRect/>
          <a:stretch>
            <a:fillRect/>
          </a:stretch>
        </p:blipFill>
        <p:spPr bwMode="auto">
          <a:xfrm>
            <a:off x="755650" y="2901950"/>
            <a:ext cx="342900" cy="352425"/>
          </a:xfrm>
          <a:prstGeom prst="rect">
            <a:avLst/>
          </a:prstGeom>
          <a:noFill/>
          <a:ln w="9525">
            <a:noFill/>
            <a:miter lim="800000"/>
            <a:headEnd/>
            <a:tailEnd/>
          </a:ln>
        </p:spPr>
      </p:pic>
      <p:pic>
        <p:nvPicPr>
          <p:cNvPr id="88071" name="Picture 8"/>
          <p:cNvPicPr>
            <a:picLocks noChangeAspect="1" noChangeArrowheads="1"/>
          </p:cNvPicPr>
          <p:nvPr/>
        </p:nvPicPr>
        <p:blipFill>
          <a:blip r:embed="rId7" cstate="print"/>
          <a:srcRect/>
          <a:stretch>
            <a:fillRect/>
          </a:stretch>
        </p:blipFill>
        <p:spPr bwMode="auto">
          <a:xfrm>
            <a:off x="755650" y="3333750"/>
            <a:ext cx="371475" cy="342900"/>
          </a:xfrm>
          <a:prstGeom prst="rect">
            <a:avLst/>
          </a:prstGeom>
          <a:noFill/>
          <a:ln w="9525">
            <a:noFill/>
            <a:miter lim="800000"/>
            <a:headEnd/>
            <a:tailEnd/>
          </a:ln>
        </p:spPr>
      </p:pic>
      <p:pic>
        <p:nvPicPr>
          <p:cNvPr id="88072" name="Picture 9"/>
          <p:cNvPicPr>
            <a:picLocks noChangeAspect="1" noChangeArrowheads="1"/>
          </p:cNvPicPr>
          <p:nvPr/>
        </p:nvPicPr>
        <p:blipFill>
          <a:blip r:embed="rId8" cstate="print"/>
          <a:srcRect/>
          <a:stretch>
            <a:fillRect/>
          </a:stretch>
        </p:blipFill>
        <p:spPr bwMode="auto">
          <a:xfrm>
            <a:off x="755650" y="3765550"/>
            <a:ext cx="371475" cy="311150"/>
          </a:xfrm>
          <a:prstGeom prst="rect">
            <a:avLst/>
          </a:prstGeom>
          <a:noFill/>
          <a:ln w="9525">
            <a:noFill/>
            <a:miter lim="800000"/>
            <a:headEnd/>
            <a:tailEnd/>
          </a:ln>
        </p:spPr>
      </p:pic>
      <p:pic>
        <p:nvPicPr>
          <p:cNvPr id="88073" name="Picture 3"/>
          <p:cNvPicPr>
            <a:picLocks noChangeAspect="1" noChangeArrowheads="1"/>
          </p:cNvPicPr>
          <p:nvPr/>
        </p:nvPicPr>
        <p:blipFill>
          <a:blip r:embed="rId9" cstate="print"/>
          <a:srcRect/>
          <a:stretch>
            <a:fillRect/>
          </a:stretch>
        </p:blipFill>
        <p:spPr bwMode="auto">
          <a:xfrm>
            <a:off x="7596188" y="188913"/>
            <a:ext cx="1366837" cy="946150"/>
          </a:xfrm>
          <a:prstGeom prst="rect">
            <a:avLst/>
          </a:prstGeom>
          <a:noFill/>
          <a:ln w="9525">
            <a:noFill/>
            <a:round/>
            <a:headEnd/>
            <a:tailEnd/>
          </a:ln>
        </p:spPr>
      </p:pic>
      <p:sp>
        <p:nvSpPr>
          <p:cNvPr id="88074" name="Прямоугольник 13"/>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13"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7"/>
          <p:cNvSpPr txBox="1">
            <a:spLocks noChangeArrowheads="1"/>
          </p:cNvSpPr>
          <p:nvPr/>
        </p:nvSpPr>
        <p:spPr bwMode="auto">
          <a:xfrm>
            <a:off x="1897063" y="1628800"/>
            <a:ext cx="7461250" cy="292100"/>
          </a:xfrm>
          <a:prstGeom prst="rect">
            <a:avLst/>
          </a:prstGeom>
          <a:noFill/>
          <a:ln w="9525">
            <a:noFill/>
            <a:miter lim="800000"/>
            <a:headEnd/>
            <a:tailEnd/>
          </a:ln>
        </p:spPr>
        <p:txBody>
          <a:bodyPr>
            <a:spAutoFit/>
          </a:bodyPr>
          <a:lstStyle/>
          <a:p>
            <a:pPr>
              <a:lnSpc>
                <a:spcPct val="81000"/>
              </a:lnSpc>
              <a:buClr>
                <a:srgbClr val="FFFFFF"/>
              </a:buClr>
              <a:buSzPct val="100000"/>
              <a:buFont typeface="Times New Roman" pitchFamily="18" charset="0"/>
              <a:buNone/>
            </a:pPr>
            <a:r>
              <a:rPr lang="en-US" sz="1600" b="1" dirty="0">
                <a:solidFill>
                  <a:srgbClr val="C00000"/>
                </a:solidFill>
                <a:latin typeface="Arial" charset="0"/>
                <a:cs typeface="Arial" charset="0"/>
              </a:rPr>
              <a:t>http://its.1c.ru</a:t>
            </a:r>
            <a:r>
              <a:rPr lang="ru-RU" sz="1600" b="1" dirty="0">
                <a:solidFill>
                  <a:srgbClr val="C00000"/>
                </a:solidFill>
                <a:latin typeface="Arial" charset="0"/>
                <a:cs typeface="Arial" charset="0"/>
              </a:rPr>
              <a:t> </a:t>
            </a:r>
            <a:r>
              <a:rPr lang="ru-RU" sz="1600" dirty="0">
                <a:solidFill>
                  <a:srgbClr val="FF0000"/>
                </a:solidFill>
                <a:latin typeface="Arial" charset="0"/>
                <a:cs typeface="Arial" charset="0"/>
              </a:rPr>
              <a:t>-</a:t>
            </a:r>
            <a:r>
              <a:rPr lang="en-US" sz="1600" dirty="0">
                <a:solidFill>
                  <a:srgbClr val="FF0000"/>
                </a:solidFill>
                <a:latin typeface="Arial" charset="0"/>
                <a:cs typeface="Arial" charset="0"/>
              </a:rPr>
              <a:t> &gt; </a:t>
            </a:r>
            <a:r>
              <a:rPr lang="ru-RU" sz="1600" dirty="0">
                <a:solidFill>
                  <a:srgbClr val="FF0000"/>
                </a:solidFill>
              </a:rPr>
              <a:t>Карта сайта </a:t>
            </a:r>
            <a:r>
              <a:rPr lang="en-US" sz="1600" dirty="0">
                <a:solidFill>
                  <a:srgbClr val="FF0000"/>
                </a:solidFill>
              </a:rPr>
              <a:t> - &gt; </a:t>
            </a:r>
            <a:r>
              <a:rPr lang="ru-RU" sz="1600" dirty="0">
                <a:solidFill>
                  <a:srgbClr val="333399"/>
                </a:solidFill>
                <a:latin typeface="Arial" charset="0"/>
                <a:cs typeface="Arial" charset="0"/>
              </a:rPr>
              <a:t> Строительство и ЖКХ</a:t>
            </a:r>
            <a:endParaRPr lang="ru-RU" sz="1600" dirty="0"/>
          </a:p>
        </p:txBody>
      </p:sp>
      <p:pic>
        <p:nvPicPr>
          <p:cNvPr id="89090" name="Picture 2"/>
          <p:cNvPicPr>
            <a:picLocks noChangeAspect="1" noChangeArrowheads="1"/>
          </p:cNvPicPr>
          <p:nvPr/>
        </p:nvPicPr>
        <p:blipFill>
          <a:blip r:embed="rId2" cstate="print"/>
          <a:srcRect/>
          <a:stretch>
            <a:fillRect/>
          </a:stretch>
        </p:blipFill>
        <p:spPr bwMode="auto">
          <a:xfrm>
            <a:off x="1331640" y="1931920"/>
            <a:ext cx="6552728" cy="4593424"/>
          </a:xfrm>
          <a:prstGeom prst="rect">
            <a:avLst/>
          </a:prstGeom>
          <a:noFill/>
          <a:ln w="9525">
            <a:noFill/>
            <a:miter lim="800000"/>
            <a:headEnd/>
            <a:tailEnd/>
          </a:ln>
        </p:spPr>
      </p:pic>
      <p:pic>
        <p:nvPicPr>
          <p:cNvPr id="89091"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89092" name="Прямоугольник 7"/>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4"/>
          <p:cNvSpPr txBox="1">
            <a:spLocks noChangeArrowheads="1"/>
          </p:cNvSpPr>
          <p:nvPr/>
        </p:nvSpPr>
        <p:spPr bwMode="auto">
          <a:xfrm>
            <a:off x="1798638" y="1500188"/>
            <a:ext cx="7416800" cy="17938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333399"/>
                </a:solidFill>
                <a:latin typeface="Arial" charset="0"/>
                <a:cs typeface="Arial" charset="0"/>
              </a:rPr>
              <a:t>ОБНОВЛЕНИЕ СИСТЕМЫ</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Ежемесячно с доставкой и возможностью установки на несколько рабочих мест</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Последние версии отраслевых программ фирмы 1С</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Последние нормативно-правовые и нормативно-технические акты</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Аналитический обзор нововведений в отрасли</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Обзор новых материалов и технологий</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rPr>
              <a:t> Обновление материалов содержащихся в ИТС ПРОФ</a:t>
            </a:r>
          </a:p>
        </p:txBody>
      </p:sp>
      <p:pic>
        <p:nvPicPr>
          <p:cNvPr id="90114" name="Picture 8"/>
          <p:cNvPicPr>
            <a:picLocks noChangeAspect="1" noChangeArrowheads="1"/>
          </p:cNvPicPr>
          <p:nvPr/>
        </p:nvPicPr>
        <p:blipFill>
          <a:blip r:embed="rId2" cstate="print"/>
          <a:srcRect/>
          <a:stretch>
            <a:fillRect/>
          </a:stretch>
        </p:blipFill>
        <p:spPr bwMode="auto">
          <a:xfrm>
            <a:off x="2022475" y="3354388"/>
            <a:ext cx="5357813" cy="3314700"/>
          </a:xfrm>
          <a:prstGeom prst="rect">
            <a:avLst/>
          </a:prstGeom>
          <a:noFill/>
          <a:ln w="9525">
            <a:noFill/>
            <a:miter lim="800000"/>
            <a:headEnd/>
            <a:tailEnd/>
          </a:ln>
        </p:spPr>
      </p:pic>
      <p:pic>
        <p:nvPicPr>
          <p:cNvPr id="90115"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90116" name="Прямоугольник 8"/>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b="6250"/>
          <a:stretch>
            <a:fillRect/>
          </a:stretch>
        </p:blipFill>
        <p:spPr bwMode="auto">
          <a:xfrm>
            <a:off x="1071538" y="1955026"/>
            <a:ext cx="4064000" cy="28575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4"/>
          <p:cNvPicPr>
            <a:picLocks noChangeAspect="1" noChangeArrowheads="1"/>
          </p:cNvPicPr>
          <p:nvPr/>
        </p:nvPicPr>
        <p:blipFill>
          <a:blip r:embed="rId4" cstate="print"/>
          <a:srcRect b="19727"/>
          <a:stretch>
            <a:fillRect/>
          </a:stretch>
        </p:blipFill>
        <p:spPr bwMode="auto">
          <a:xfrm>
            <a:off x="3929058" y="3438674"/>
            <a:ext cx="5006975" cy="301466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1139" name="TextBox 7"/>
          <p:cNvSpPr txBox="1">
            <a:spLocks noChangeArrowheads="1"/>
          </p:cNvSpPr>
          <p:nvPr/>
        </p:nvSpPr>
        <p:spPr bwMode="auto">
          <a:xfrm>
            <a:off x="5214938" y="2060575"/>
            <a:ext cx="3929062" cy="1303338"/>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rgbClr val="000000"/>
                </a:solidFill>
                <a:latin typeface="Arial" charset="0"/>
              </a:rPr>
              <a:t>Аналитические справки по вопросам взаимоотношений участников инвестиционно-строительного процесса</a:t>
            </a:r>
          </a:p>
          <a:p>
            <a:pPr>
              <a:lnSpc>
                <a:spcPct val="81000"/>
              </a:lnSpc>
              <a:buClr>
                <a:srgbClr val="FFFFFF"/>
              </a:buClr>
              <a:buSzPct val="100000"/>
              <a:buFont typeface="Arial" charset="0"/>
              <a:buNone/>
            </a:pPr>
            <a:r>
              <a:rPr lang="ru-RU" sz="1400">
                <a:solidFill>
                  <a:srgbClr val="000000"/>
                </a:solidFill>
                <a:latin typeface="Arial" charset="0"/>
              </a:rPr>
              <a:t/>
            </a:r>
            <a:br>
              <a:rPr lang="ru-RU" sz="1400">
                <a:solidFill>
                  <a:srgbClr val="000000"/>
                </a:solidFill>
                <a:latin typeface="Arial" charset="0"/>
              </a:rPr>
            </a:br>
            <a:r>
              <a:rPr lang="ru-RU" sz="1400">
                <a:solidFill>
                  <a:srgbClr val="000000"/>
                </a:solidFill>
                <a:latin typeface="Arial" charset="0"/>
              </a:rPr>
              <a:t>Разбор сложных ситуаций</a:t>
            </a:r>
          </a:p>
          <a:p>
            <a:pPr>
              <a:lnSpc>
                <a:spcPct val="81000"/>
              </a:lnSpc>
              <a:buClr>
                <a:srgbClr val="FFFFFF"/>
              </a:buClr>
              <a:buSzPct val="100000"/>
              <a:buFont typeface="Arial" charset="0"/>
              <a:buNone/>
            </a:pPr>
            <a:r>
              <a:rPr lang="ru-RU" sz="1400">
                <a:solidFill>
                  <a:srgbClr val="000000"/>
                </a:solidFill>
                <a:latin typeface="Arial" charset="0"/>
              </a:rPr>
              <a:t/>
            </a:r>
            <a:br>
              <a:rPr lang="ru-RU" sz="1400">
                <a:solidFill>
                  <a:srgbClr val="000000"/>
                </a:solidFill>
                <a:latin typeface="Arial" charset="0"/>
              </a:rPr>
            </a:br>
            <a:r>
              <a:rPr lang="ru-RU" sz="1400">
                <a:solidFill>
                  <a:srgbClr val="000000"/>
                </a:solidFill>
                <a:latin typeface="Arial" charset="0"/>
              </a:rPr>
              <a:t>Советы экспертов</a:t>
            </a:r>
          </a:p>
        </p:txBody>
      </p:sp>
      <p:sp>
        <p:nvSpPr>
          <p:cNvPr id="91140" name="TextBox 8"/>
          <p:cNvSpPr txBox="1">
            <a:spLocks noChangeArrowheads="1"/>
          </p:cNvSpPr>
          <p:nvPr/>
        </p:nvSpPr>
        <p:spPr bwMode="auto">
          <a:xfrm>
            <a:off x="395288" y="5264150"/>
            <a:ext cx="3533775" cy="784225"/>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rgbClr val="000000"/>
                </a:solidFill>
                <a:latin typeface="Arial" charset="0"/>
              </a:rPr>
              <a:t>Ответы представителей руководящих органов и экспертов на реальные вопросы руководителей строительных организаций</a:t>
            </a:r>
          </a:p>
        </p:txBody>
      </p:sp>
      <p:pic>
        <p:nvPicPr>
          <p:cNvPr id="91141" name="Picture 3"/>
          <p:cNvPicPr>
            <a:picLocks noChangeAspect="1" noChangeArrowheads="1"/>
          </p:cNvPicPr>
          <p:nvPr/>
        </p:nvPicPr>
        <p:blipFill>
          <a:blip r:embed="rId5" cstate="print"/>
          <a:srcRect/>
          <a:stretch>
            <a:fillRect/>
          </a:stretch>
        </p:blipFill>
        <p:spPr bwMode="auto">
          <a:xfrm>
            <a:off x="7596188" y="188913"/>
            <a:ext cx="1366837" cy="946150"/>
          </a:xfrm>
          <a:prstGeom prst="rect">
            <a:avLst/>
          </a:prstGeom>
          <a:noFill/>
          <a:ln w="9525">
            <a:noFill/>
            <a:round/>
            <a:headEnd/>
            <a:tailEnd/>
          </a:ln>
        </p:spPr>
      </p:pic>
      <p:sp>
        <p:nvSpPr>
          <p:cNvPr id="91142"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
        <p:nvSpPr>
          <p:cNvPr id="91143" name="TextBox 7"/>
          <p:cNvSpPr txBox="1">
            <a:spLocks noChangeArrowheads="1"/>
          </p:cNvSpPr>
          <p:nvPr/>
        </p:nvSpPr>
        <p:spPr bwMode="auto">
          <a:xfrm>
            <a:off x="5511800" y="1557338"/>
            <a:ext cx="3381375" cy="266700"/>
          </a:xfrm>
          <a:prstGeom prst="rect">
            <a:avLst/>
          </a:prstGeom>
          <a:noFill/>
          <a:ln w="9525">
            <a:noFill/>
            <a:miter lim="800000"/>
            <a:headEnd/>
            <a:tailEnd/>
          </a:ln>
        </p:spPr>
        <p:txBody>
          <a:bodyPr>
            <a:spAutoFit/>
          </a:bodyPr>
          <a:lstStyle/>
          <a:p>
            <a:pPr algn="r">
              <a:lnSpc>
                <a:spcPct val="81000"/>
              </a:lnSpc>
              <a:buClr>
                <a:srgbClr val="FFFFFF"/>
              </a:buClr>
              <a:buSzPct val="100000"/>
              <a:buFont typeface="Arial" charset="0"/>
              <a:buNone/>
            </a:pPr>
            <a:r>
              <a:rPr lang="ru-RU" sz="1400" b="1">
                <a:solidFill>
                  <a:srgbClr val="000000"/>
                </a:solidFill>
                <a:latin typeface="Arial" charset="0"/>
              </a:rPr>
              <a:t>РУКОВОДИТЕЛЮ</a:t>
            </a:r>
          </a:p>
        </p:txBody>
      </p:sp>
      <p:sp>
        <p:nvSpPr>
          <p:cNvPr id="1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Wdc\elit-profit\NAPRAVLENIE_SMETA\ЭСК\Продвижение ЭСК\Продвижение через 1С\Семинар 10_2008\Раздатка\Диск для партнеров\Материалы для партнёров\02 ИТС Строительство\Скрины\04.jpg"/>
          <p:cNvPicPr>
            <a:picLocks noChangeAspect="1" noChangeArrowheads="1"/>
          </p:cNvPicPr>
          <p:nvPr/>
        </p:nvPicPr>
        <p:blipFill>
          <a:blip r:embed="rId3" cstate="print"/>
          <a:srcRect r="6641" b="38281"/>
          <a:stretch>
            <a:fillRect/>
          </a:stretch>
        </p:blipFill>
        <p:spPr bwMode="auto">
          <a:xfrm>
            <a:off x="4185170" y="3069920"/>
            <a:ext cx="4568826" cy="245426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3186" name="TextBox 7"/>
          <p:cNvSpPr txBox="1">
            <a:spLocks noChangeArrowheads="1"/>
          </p:cNvSpPr>
          <p:nvPr/>
        </p:nvSpPr>
        <p:spPr bwMode="auto">
          <a:xfrm>
            <a:off x="4932363" y="1900238"/>
            <a:ext cx="4181475" cy="11303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rgbClr val="000000"/>
                </a:solidFill>
                <a:latin typeface="Arial" charset="0"/>
              </a:rPr>
              <a:t>Пошаговые инструкции по подготовке специализированных форм, таких </a:t>
            </a:r>
            <a:r>
              <a:rPr lang="ru-RU" sz="1400"/>
              <a:t>как </a:t>
            </a:r>
          </a:p>
          <a:p>
            <a:pPr>
              <a:lnSpc>
                <a:spcPct val="81000"/>
              </a:lnSpc>
              <a:buClr>
                <a:srgbClr val="FFFFFF"/>
              </a:buClr>
              <a:buSzPct val="100000"/>
              <a:buFont typeface="Arial" charset="0"/>
              <a:buNone/>
            </a:pPr>
            <a:r>
              <a:rPr lang="ru-RU" sz="1400">
                <a:solidFill>
                  <a:srgbClr val="000000"/>
                </a:solidFill>
                <a:latin typeface="Arial" charset="0"/>
              </a:rPr>
              <a:t>КС-2, КС-3 и д.т.</a:t>
            </a:r>
          </a:p>
          <a:p>
            <a:pPr>
              <a:lnSpc>
                <a:spcPct val="81000"/>
              </a:lnSpc>
              <a:buClr>
                <a:srgbClr val="FFFFFF"/>
              </a:buClr>
              <a:buSzPct val="100000"/>
              <a:buFont typeface="Arial" charset="0"/>
              <a:buNone/>
            </a:pPr>
            <a:r>
              <a:rPr lang="ru-RU" sz="1400">
                <a:solidFill>
                  <a:srgbClr val="000000"/>
                </a:solidFill>
                <a:latin typeface="Arial" charset="0"/>
              </a:rPr>
              <a:t>Инструкции  даны простым </a:t>
            </a:r>
            <a:br>
              <a:rPr lang="ru-RU" sz="1400">
                <a:solidFill>
                  <a:srgbClr val="000000"/>
                </a:solidFill>
                <a:latin typeface="Arial" charset="0"/>
              </a:rPr>
            </a:br>
            <a:r>
              <a:rPr lang="ru-RU" sz="1400">
                <a:solidFill>
                  <a:srgbClr val="000000"/>
                </a:solidFill>
                <a:latin typeface="Arial" charset="0"/>
              </a:rPr>
              <a:t>доступным языком и снабжены подробными примерами.</a:t>
            </a:r>
          </a:p>
        </p:txBody>
      </p:sp>
      <p:sp>
        <p:nvSpPr>
          <p:cNvPr id="93187" name="TextBox 8"/>
          <p:cNvSpPr txBox="1">
            <a:spLocks noChangeArrowheads="1"/>
          </p:cNvSpPr>
          <p:nvPr/>
        </p:nvSpPr>
        <p:spPr bwMode="auto">
          <a:xfrm>
            <a:off x="323850" y="3963988"/>
            <a:ext cx="4003675" cy="784225"/>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rgbClr val="000000"/>
                </a:solidFill>
                <a:latin typeface="Arial" charset="0"/>
              </a:rPr>
              <a:t>Советы пользователям программ «1С», методическая поддержка, рекомендации линии консультаций. </a:t>
            </a:r>
            <a:br>
              <a:rPr lang="ru-RU" sz="1400">
                <a:solidFill>
                  <a:srgbClr val="000000"/>
                </a:solidFill>
                <a:latin typeface="Arial" charset="0"/>
              </a:rPr>
            </a:br>
            <a:r>
              <a:rPr lang="ru-RU" sz="1400">
                <a:solidFill>
                  <a:srgbClr val="000000"/>
                </a:solidFill>
                <a:latin typeface="Arial" charset="0"/>
              </a:rPr>
              <a:t>Обновления программ.</a:t>
            </a:r>
          </a:p>
        </p:txBody>
      </p:sp>
      <p:pic>
        <p:nvPicPr>
          <p:cNvPr id="10" name="Picture 2"/>
          <p:cNvPicPr>
            <a:picLocks noChangeAspect="1" noChangeArrowheads="1"/>
          </p:cNvPicPr>
          <p:nvPr/>
        </p:nvPicPr>
        <p:blipFill>
          <a:blip r:embed="rId4" cstate="print"/>
          <a:srcRect b="36079"/>
          <a:stretch>
            <a:fillRect/>
          </a:stretch>
        </p:blipFill>
        <p:spPr bwMode="auto">
          <a:xfrm>
            <a:off x="376734" y="1672922"/>
            <a:ext cx="4357718" cy="214312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4"/>
          <p:cNvPicPr>
            <a:picLocks noChangeAspect="1" noChangeArrowheads="1"/>
          </p:cNvPicPr>
          <p:nvPr/>
        </p:nvPicPr>
        <p:blipFill>
          <a:blip r:embed="rId5" cstate="print"/>
          <a:srcRect b="50977"/>
          <a:stretch>
            <a:fillRect/>
          </a:stretch>
        </p:blipFill>
        <p:spPr bwMode="auto">
          <a:xfrm>
            <a:off x="737097" y="4854277"/>
            <a:ext cx="4733921" cy="187166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3190" name="TextBox 11"/>
          <p:cNvSpPr txBox="1">
            <a:spLocks noChangeArrowheads="1"/>
          </p:cNvSpPr>
          <p:nvPr/>
        </p:nvSpPr>
        <p:spPr bwMode="auto">
          <a:xfrm>
            <a:off x="5613400" y="5726113"/>
            <a:ext cx="3143250" cy="611187"/>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rgbClr val="000000"/>
                </a:solidFill>
                <a:latin typeface="Arial" charset="0"/>
              </a:rPr>
              <a:t>Ответы на вопросы по особенностям учета налогов в строительстве.</a:t>
            </a:r>
          </a:p>
        </p:txBody>
      </p:sp>
      <p:pic>
        <p:nvPicPr>
          <p:cNvPr id="93191" name="Picture 3"/>
          <p:cNvPicPr>
            <a:picLocks noChangeAspect="1" noChangeArrowheads="1"/>
          </p:cNvPicPr>
          <p:nvPr/>
        </p:nvPicPr>
        <p:blipFill>
          <a:blip r:embed="rId6" cstate="print"/>
          <a:srcRect/>
          <a:stretch>
            <a:fillRect/>
          </a:stretch>
        </p:blipFill>
        <p:spPr bwMode="auto">
          <a:xfrm>
            <a:off x="7596188" y="188913"/>
            <a:ext cx="1366837" cy="946150"/>
          </a:xfrm>
          <a:prstGeom prst="rect">
            <a:avLst/>
          </a:prstGeom>
          <a:noFill/>
          <a:ln w="9525">
            <a:noFill/>
            <a:round/>
            <a:headEnd/>
            <a:tailEnd/>
          </a:ln>
        </p:spPr>
      </p:pic>
      <p:sp>
        <p:nvSpPr>
          <p:cNvPr id="93192" name="TextBox 7"/>
          <p:cNvSpPr txBox="1">
            <a:spLocks noChangeArrowheads="1"/>
          </p:cNvSpPr>
          <p:nvPr/>
        </p:nvSpPr>
        <p:spPr bwMode="auto">
          <a:xfrm>
            <a:off x="5511800" y="1557338"/>
            <a:ext cx="3381375" cy="266700"/>
          </a:xfrm>
          <a:prstGeom prst="rect">
            <a:avLst/>
          </a:prstGeom>
          <a:noFill/>
          <a:ln w="9525">
            <a:noFill/>
            <a:miter lim="800000"/>
            <a:headEnd/>
            <a:tailEnd/>
          </a:ln>
        </p:spPr>
        <p:txBody>
          <a:bodyPr>
            <a:spAutoFit/>
          </a:bodyPr>
          <a:lstStyle/>
          <a:p>
            <a:pPr algn="r">
              <a:lnSpc>
                <a:spcPct val="81000"/>
              </a:lnSpc>
              <a:buClr>
                <a:srgbClr val="FFFFFF"/>
              </a:buClr>
              <a:buSzPct val="100000"/>
              <a:buFont typeface="Arial" charset="0"/>
              <a:buNone/>
            </a:pPr>
            <a:r>
              <a:rPr lang="ru-RU" sz="1400" b="1">
                <a:solidFill>
                  <a:srgbClr val="000000"/>
                </a:solidFill>
                <a:latin typeface="Arial" charset="0"/>
              </a:rPr>
              <a:t>БУХГАЛТЕРУ</a:t>
            </a:r>
          </a:p>
        </p:txBody>
      </p:sp>
      <p:sp>
        <p:nvSpPr>
          <p:cNvPr id="12"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93194"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7"/>
          <p:cNvSpPr txBox="1">
            <a:spLocks noChangeArrowheads="1"/>
          </p:cNvSpPr>
          <p:nvPr/>
        </p:nvSpPr>
        <p:spPr bwMode="auto">
          <a:xfrm>
            <a:off x="5724525" y="2349500"/>
            <a:ext cx="3095625" cy="1303338"/>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Необходимый набор нормативно-правовых документов</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Удобная система поиска</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Возможность заказать отсутствующий в базе документ</a:t>
            </a:r>
          </a:p>
        </p:txBody>
      </p:sp>
      <p:sp>
        <p:nvSpPr>
          <p:cNvPr id="95234" name="TextBox 11"/>
          <p:cNvSpPr txBox="1">
            <a:spLocks noChangeArrowheads="1"/>
          </p:cNvSpPr>
          <p:nvPr/>
        </p:nvSpPr>
        <p:spPr bwMode="auto">
          <a:xfrm>
            <a:off x="395288" y="5786438"/>
            <a:ext cx="3960812" cy="611187"/>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Ответы на вопросы</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Методики получения лицензий и разрешений</a:t>
            </a:r>
          </a:p>
        </p:txBody>
      </p:sp>
      <p:pic>
        <p:nvPicPr>
          <p:cNvPr id="9" name="Picture 8" descr="\\Wdc\elit-profit\NAPRAVLENIE_SMETA\ЭСК\Продвижение ЭСК\Продвижение через 1С\Семинар 10_2008\Раздатка\Диск для партнеров\Материалы для партнёров\02 ИТС Строительство\Скрины\06.jpg"/>
          <p:cNvPicPr>
            <a:picLocks noChangeAspect="1" noChangeArrowheads="1"/>
          </p:cNvPicPr>
          <p:nvPr/>
        </p:nvPicPr>
        <p:blipFill>
          <a:blip r:embed="rId3" cstate="print"/>
          <a:srcRect r="27148" b="28027"/>
          <a:stretch>
            <a:fillRect/>
          </a:stretch>
        </p:blipFill>
        <p:spPr bwMode="auto">
          <a:xfrm>
            <a:off x="1142976" y="1928802"/>
            <a:ext cx="4384508" cy="346479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3"/>
          <p:cNvPicPr>
            <a:picLocks noChangeAspect="1" noChangeArrowheads="1"/>
          </p:cNvPicPr>
          <p:nvPr/>
        </p:nvPicPr>
        <p:blipFill>
          <a:blip r:embed="rId4" cstate="print"/>
          <a:srcRect b="29492"/>
          <a:stretch>
            <a:fillRect/>
          </a:stretch>
        </p:blipFill>
        <p:spPr bwMode="auto">
          <a:xfrm>
            <a:off x="4500562" y="4286256"/>
            <a:ext cx="4233863" cy="223837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5237" name="Picture 3"/>
          <p:cNvPicPr>
            <a:picLocks noChangeAspect="1" noChangeArrowheads="1"/>
          </p:cNvPicPr>
          <p:nvPr/>
        </p:nvPicPr>
        <p:blipFill>
          <a:blip r:embed="rId5" cstate="print"/>
          <a:srcRect/>
          <a:stretch>
            <a:fillRect/>
          </a:stretch>
        </p:blipFill>
        <p:spPr bwMode="auto">
          <a:xfrm>
            <a:off x="7596188" y="188913"/>
            <a:ext cx="1366837" cy="946150"/>
          </a:xfrm>
          <a:prstGeom prst="rect">
            <a:avLst/>
          </a:prstGeom>
          <a:noFill/>
          <a:ln w="9525">
            <a:noFill/>
            <a:round/>
            <a:headEnd/>
            <a:tailEnd/>
          </a:ln>
        </p:spPr>
      </p:pic>
      <p:sp>
        <p:nvSpPr>
          <p:cNvPr id="95238" name="TextBox 7"/>
          <p:cNvSpPr txBox="1">
            <a:spLocks noChangeArrowheads="1"/>
          </p:cNvSpPr>
          <p:nvPr/>
        </p:nvSpPr>
        <p:spPr bwMode="auto">
          <a:xfrm>
            <a:off x="5511800" y="1557338"/>
            <a:ext cx="3381375" cy="266700"/>
          </a:xfrm>
          <a:prstGeom prst="rect">
            <a:avLst/>
          </a:prstGeom>
          <a:noFill/>
          <a:ln w="9525">
            <a:noFill/>
            <a:miter lim="800000"/>
            <a:headEnd/>
            <a:tailEnd/>
          </a:ln>
        </p:spPr>
        <p:txBody>
          <a:bodyPr>
            <a:spAutoFit/>
          </a:bodyPr>
          <a:lstStyle/>
          <a:p>
            <a:pPr algn="r">
              <a:lnSpc>
                <a:spcPct val="81000"/>
              </a:lnSpc>
              <a:buClr>
                <a:srgbClr val="FFFFFF"/>
              </a:buClr>
              <a:buSzPct val="100000"/>
              <a:buFont typeface="Arial" charset="0"/>
              <a:buNone/>
            </a:pPr>
            <a:r>
              <a:rPr lang="ru-RU" sz="1400" b="1">
                <a:solidFill>
                  <a:srgbClr val="000000"/>
                </a:solidFill>
                <a:latin typeface="Arial" charset="0"/>
              </a:rPr>
              <a:t>ЮРИСТУ</a:t>
            </a:r>
          </a:p>
        </p:txBody>
      </p:sp>
      <p:sp>
        <p:nvSpPr>
          <p:cNvPr id="95239"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
        <p:nvSpPr>
          <p:cNvPr id="12"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7"/>
          <p:cNvSpPr txBox="1">
            <a:spLocks noChangeArrowheads="1"/>
          </p:cNvSpPr>
          <p:nvPr/>
        </p:nvSpPr>
        <p:spPr bwMode="auto">
          <a:xfrm>
            <a:off x="1143000" y="2132856"/>
            <a:ext cx="3929063" cy="441403"/>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dirty="0">
                <a:solidFill>
                  <a:schemeClr val="tx1"/>
                </a:solidFill>
                <a:latin typeface="+mn-lt"/>
              </a:rPr>
              <a:t>Стандарты в строительстве</a:t>
            </a:r>
            <a:r>
              <a:rPr lang="en-US" sz="1400" dirty="0">
                <a:solidFill>
                  <a:schemeClr val="tx1"/>
                </a:solidFill>
                <a:latin typeface="+mn-lt"/>
              </a:rPr>
              <a:t>: </a:t>
            </a:r>
            <a:r>
              <a:rPr lang="ru-RU" sz="1400" dirty="0">
                <a:solidFill>
                  <a:schemeClr val="tx1"/>
                </a:solidFill>
                <a:latin typeface="+mn-lt"/>
              </a:rPr>
              <a:t>ГОСТ, ОСТ, </a:t>
            </a:r>
            <a:r>
              <a:rPr lang="en-US" sz="1400" dirty="0">
                <a:solidFill>
                  <a:schemeClr val="tx1"/>
                </a:solidFill>
                <a:latin typeface="+mn-lt"/>
              </a:rPr>
              <a:t>ISO … </a:t>
            </a:r>
            <a:r>
              <a:rPr lang="ru-RU" sz="1400" dirty="0">
                <a:solidFill>
                  <a:schemeClr val="tx1"/>
                </a:solidFill>
                <a:latin typeface="+mn-lt"/>
              </a:rPr>
              <a:t>Всего около 3000 документов.</a:t>
            </a:r>
          </a:p>
        </p:txBody>
      </p:sp>
      <p:sp>
        <p:nvSpPr>
          <p:cNvPr id="97282" name="TextBox 11"/>
          <p:cNvSpPr txBox="1">
            <a:spLocks noChangeArrowheads="1"/>
          </p:cNvSpPr>
          <p:nvPr/>
        </p:nvSpPr>
        <p:spPr bwMode="auto">
          <a:xfrm>
            <a:off x="1116013" y="2781300"/>
            <a:ext cx="3743325" cy="957263"/>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dirty="0">
                <a:solidFill>
                  <a:schemeClr val="tx1"/>
                </a:solidFill>
                <a:latin typeface="Arial" charset="0"/>
              </a:rPr>
              <a:t>Ответы на вопросы</a:t>
            </a:r>
            <a:br>
              <a:rPr lang="ru-RU" sz="1400" dirty="0">
                <a:solidFill>
                  <a:schemeClr val="tx1"/>
                </a:solidFill>
                <a:latin typeface="Arial" charset="0"/>
              </a:rPr>
            </a:br>
            <a:r>
              <a:rPr lang="ru-RU" sz="1400" dirty="0">
                <a:solidFill>
                  <a:schemeClr val="tx1"/>
                </a:solidFill>
                <a:latin typeface="Arial" charset="0"/>
              </a:rPr>
              <a:t/>
            </a:r>
            <a:br>
              <a:rPr lang="ru-RU" sz="1400" dirty="0">
                <a:solidFill>
                  <a:schemeClr val="tx1"/>
                </a:solidFill>
                <a:latin typeface="Arial" charset="0"/>
              </a:rPr>
            </a:br>
            <a:r>
              <a:rPr lang="ru-RU" sz="1400" dirty="0">
                <a:solidFill>
                  <a:schemeClr val="tx1"/>
                </a:solidFill>
                <a:latin typeface="Arial" charset="0"/>
              </a:rPr>
              <a:t>Технологии производства работ</a:t>
            </a:r>
            <a:br>
              <a:rPr lang="ru-RU" sz="1400" dirty="0">
                <a:solidFill>
                  <a:schemeClr val="tx1"/>
                </a:solidFill>
                <a:latin typeface="Arial" charset="0"/>
              </a:rPr>
            </a:br>
            <a:r>
              <a:rPr lang="ru-RU" sz="1400" dirty="0">
                <a:solidFill>
                  <a:schemeClr val="tx1"/>
                </a:solidFill>
                <a:latin typeface="Arial" charset="0"/>
              </a:rPr>
              <a:t/>
            </a:r>
            <a:br>
              <a:rPr lang="ru-RU" sz="1400" dirty="0">
                <a:solidFill>
                  <a:schemeClr val="tx1"/>
                </a:solidFill>
                <a:latin typeface="Arial" charset="0"/>
              </a:rPr>
            </a:br>
            <a:r>
              <a:rPr lang="ru-RU" sz="1400" dirty="0">
                <a:solidFill>
                  <a:schemeClr val="tx1"/>
                </a:solidFill>
                <a:latin typeface="Arial" charset="0"/>
              </a:rPr>
              <a:t>Справочник строительных материалов</a:t>
            </a:r>
          </a:p>
        </p:txBody>
      </p:sp>
      <p:pic>
        <p:nvPicPr>
          <p:cNvPr id="9" name="Picture 2"/>
          <p:cNvPicPr>
            <a:picLocks noChangeAspect="1" noChangeArrowheads="1"/>
          </p:cNvPicPr>
          <p:nvPr/>
        </p:nvPicPr>
        <p:blipFill>
          <a:blip r:embed="rId2" cstate="print"/>
          <a:srcRect r="48730" b="15039"/>
          <a:stretch>
            <a:fillRect/>
          </a:stretch>
        </p:blipFill>
        <p:spPr bwMode="auto">
          <a:xfrm>
            <a:off x="5143500" y="1571625"/>
            <a:ext cx="3786188" cy="470535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3"/>
          <p:cNvPicPr>
            <a:picLocks noChangeAspect="1" noChangeArrowheads="1"/>
          </p:cNvPicPr>
          <p:nvPr/>
        </p:nvPicPr>
        <p:blipFill>
          <a:blip r:embed="rId3" cstate="print"/>
          <a:srcRect b="54883"/>
          <a:stretch>
            <a:fillRect/>
          </a:stretch>
        </p:blipFill>
        <p:spPr bwMode="auto">
          <a:xfrm>
            <a:off x="1142976" y="4337852"/>
            <a:ext cx="5162574" cy="174703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7285"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97286" name="TextBox 7"/>
          <p:cNvSpPr txBox="1">
            <a:spLocks noChangeArrowheads="1"/>
          </p:cNvSpPr>
          <p:nvPr/>
        </p:nvSpPr>
        <p:spPr bwMode="auto">
          <a:xfrm>
            <a:off x="755650" y="1557338"/>
            <a:ext cx="3381375" cy="2667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b="1">
                <a:solidFill>
                  <a:srgbClr val="000000"/>
                </a:solidFill>
                <a:latin typeface="Arial" charset="0"/>
              </a:rPr>
              <a:t>ГЛАВНОМУ ИНЖЕНЕРУ</a:t>
            </a:r>
          </a:p>
        </p:txBody>
      </p:sp>
      <p:sp>
        <p:nvSpPr>
          <p:cNvPr id="11"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97288"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7"/>
          <p:cNvSpPr txBox="1">
            <a:spLocks noChangeArrowheads="1"/>
          </p:cNvSpPr>
          <p:nvPr/>
        </p:nvSpPr>
        <p:spPr bwMode="auto">
          <a:xfrm>
            <a:off x="5508625" y="2036763"/>
            <a:ext cx="3357563" cy="957262"/>
          </a:xfrm>
          <a:prstGeom prst="rect">
            <a:avLst/>
          </a:prstGeom>
          <a:noFill/>
          <a:ln w="9525">
            <a:noFill/>
            <a:miter lim="800000"/>
            <a:headEnd/>
            <a:tailEnd/>
          </a:ln>
        </p:spPr>
        <p:txBody>
          <a:bodyPr>
            <a:spAutoFit/>
          </a:bodyPr>
          <a:lstStyle/>
          <a:p>
            <a:pPr>
              <a:lnSpc>
                <a:spcPct val="81000"/>
              </a:lnSpc>
              <a:buClr>
                <a:srgbClr val="FFFFFF"/>
              </a:buClr>
              <a:buSzPct val="100000"/>
              <a:buFont typeface="Times New Roman" pitchFamily="18" charset="0"/>
              <a:buNone/>
            </a:pPr>
            <a:r>
              <a:rPr lang="ru-RU" sz="1400">
                <a:solidFill>
                  <a:schemeClr val="tx1"/>
                </a:solidFill>
                <a:latin typeface="Arial" charset="0"/>
              </a:rPr>
              <a:t>Аналитика и методики по составлению сметной документации</a:t>
            </a:r>
            <a:br>
              <a:rPr lang="ru-RU" sz="1400">
                <a:solidFill>
                  <a:schemeClr val="tx1"/>
                </a:solidFill>
                <a:latin typeface="Arial" charset="0"/>
              </a:rPr>
            </a:br>
            <a:r>
              <a:rPr lang="ru-RU" sz="1400">
                <a:solidFill>
                  <a:schemeClr val="tx1"/>
                </a:solidFill>
                <a:latin typeface="Arial" charset="0"/>
              </a:rPr>
              <a:t/>
            </a:r>
            <a:br>
              <a:rPr lang="ru-RU" sz="1400">
                <a:solidFill>
                  <a:schemeClr val="tx1"/>
                </a:solidFill>
                <a:latin typeface="Arial" charset="0"/>
              </a:rPr>
            </a:br>
            <a:r>
              <a:rPr lang="ru-RU" sz="1400">
                <a:solidFill>
                  <a:schemeClr val="tx1"/>
                </a:solidFill>
                <a:latin typeface="Arial" charset="0"/>
              </a:rPr>
              <a:t>Необходимый набор СНиПов, МДСов и т.д.</a:t>
            </a:r>
          </a:p>
        </p:txBody>
      </p:sp>
      <p:pic>
        <p:nvPicPr>
          <p:cNvPr id="13" name="Picture 2"/>
          <p:cNvPicPr>
            <a:picLocks noChangeAspect="1" noChangeArrowheads="1"/>
          </p:cNvPicPr>
          <p:nvPr/>
        </p:nvPicPr>
        <p:blipFill>
          <a:blip r:embed="rId2" cstate="print"/>
          <a:srcRect b="31641"/>
          <a:stretch>
            <a:fillRect/>
          </a:stretch>
        </p:blipFill>
        <p:spPr bwMode="auto">
          <a:xfrm>
            <a:off x="742926" y="1908181"/>
            <a:ext cx="4500563" cy="230663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3"/>
          <p:cNvPicPr>
            <a:picLocks noChangeAspect="1" noChangeArrowheads="1"/>
          </p:cNvPicPr>
          <p:nvPr/>
        </p:nvPicPr>
        <p:blipFill>
          <a:blip r:embed="rId3" cstate="print"/>
          <a:srcRect b="12891"/>
          <a:stretch>
            <a:fillRect/>
          </a:stretch>
        </p:blipFill>
        <p:spPr bwMode="auto">
          <a:xfrm>
            <a:off x="4357686" y="3125804"/>
            <a:ext cx="4071937" cy="266065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8308" name="TextBox 9"/>
          <p:cNvSpPr txBox="1">
            <a:spLocks noChangeArrowheads="1"/>
          </p:cNvSpPr>
          <p:nvPr/>
        </p:nvSpPr>
        <p:spPr bwMode="auto">
          <a:xfrm>
            <a:off x="6286500" y="5500688"/>
            <a:ext cx="2500313" cy="490537"/>
          </a:xfrm>
          <a:prstGeom prst="rect">
            <a:avLst/>
          </a:prstGeom>
          <a:noFill/>
          <a:ln w="9525">
            <a:noFill/>
            <a:miter lim="800000"/>
            <a:headEnd/>
            <a:tailEnd/>
          </a:ln>
        </p:spPr>
        <p:txBody>
          <a:bodyPr>
            <a:spAutoFit/>
          </a:bodyPr>
          <a:lstStyle/>
          <a:p>
            <a:pPr algn="r">
              <a:lnSpc>
                <a:spcPct val="81000"/>
              </a:lnSpc>
              <a:buClr>
                <a:srgbClr val="FFFFFF"/>
              </a:buClr>
              <a:buSzPct val="100000"/>
              <a:buFont typeface="Arial" charset="0"/>
              <a:buNone/>
            </a:pPr>
            <a:r>
              <a:rPr lang="ru-RU" sz="1600"/>
              <a:t>Правила определения объемов работ</a:t>
            </a:r>
          </a:p>
        </p:txBody>
      </p:sp>
      <p:pic>
        <p:nvPicPr>
          <p:cNvPr id="16" name="Picture 4"/>
          <p:cNvPicPr>
            <a:picLocks noChangeAspect="1" noChangeArrowheads="1"/>
          </p:cNvPicPr>
          <p:nvPr/>
        </p:nvPicPr>
        <p:blipFill>
          <a:blip r:embed="rId4" cstate="print"/>
          <a:srcRect r="44141" b="16797"/>
          <a:stretch>
            <a:fillRect/>
          </a:stretch>
        </p:blipFill>
        <p:spPr bwMode="auto">
          <a:xfrm>
            <a:off x="1357290" y="3500438"/>
            <a:ext cx="2428875" cy="271462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8310" name="Picture 3"/>
          <p:cNvPicPr>
            <a:picLocks noChangeAspect="1" noChangeArrowheads="1"/>
          </p:cNvPicPr>
          <p:nvPr/>
        </p:nvPicPr>
        <p:blipFill>
          <a:blip r:embed="rId5" cstate="print"/>
          <a:srcRect/>
          <a:stretch>
            <a:fillRect/>
          </a:stretch>
        </p:blipFill>
        <p:spPr bwMode="auto">
          <a:xfrm>
            <a:off x="7596188" y="188913"/>
            <a:ext cx="1366837" cy="946150"/>
          </a:xfrm>
          <a:prstGeom prst="rect">
            <a:avLst/>
          </a:prstGeom>
          <a:noFill/>
          <a:ln w="9525">
            <a:noFill/>
            <a:round/>
            <a:headEnd/>
            <a:tailEnd/>
          </a:ln>
        </p:spPr>
      </p:pic>
      <p:sp>
        <p:nvSpPr>
          <p:cNvPr id="98311" name="TextBox 7"/>
          <p:cNvSpPr txBox="1">
            <a:spLocks noChangeArrowheads="1"/>
          </p:cNvSpPr>
          <p:nvPr/>
        </p:nvSpPr>
        <p:spPr bwMode="auto">
          <a:xfrm>
            <a:off x="5511800" y="1557338"/>
            <a:ext cx="3381375" cy="266700"/>
          </a:xfrm>
          <a:prstGeom prst="rect">
            <a:avLst/>
          </a:prstGeom>
          <a:noFill/>
          <a:ln w="9525">
            <a:noFill/>
            <a:miter lim="800000"/>
            <a:headEnd/>
            <a:tailEnd/>
          </a:ln>
        </p:spPr>
        <p:txBody>
          <a:bodyPr>
            <a:spAutoFit/>
          </a:bodyPr>
          <a:lstStyle/>
          <a:p>
            <a:pPr algn="r">
              <a:lnSpc>
                <a:spcPct val="81000"/>
              </a:lnSpc>
              <a:buClr>
                <a:srgbClr val="FFFFFF"/>
              </a:buClr>
              <a:buSzPct val="100000"/>
              <a:buFont typeface="Arial" charset="0"/>
              <a:buNone/>
            </a:pPr>
            <a:r>
              <a:rPr lang="ru-RU" sz="1400" b="1">
                <a:solidFill>
                  <a:srgbClr val="000000"/>
                </a:solidFill>
                <a:latin typeface="Arial" charset="0"/>
              </a:rPr>
              <a:t>СМЕТЧИКУ</a:t>
            </a:r>
          </a:p>
        </p:txBody>
      </p:sp>
      <p:sp>
        <p:nvSpPr>
          <p:cNvPr id="11"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98313"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2530"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Verdana" pitchFamily="34" charset="0"/>
              </a:rPr>
              <a:t>ВВОДНАЯ ИНФОРМАЦИЯ О ПРОДУКТЕ</a:t>
            </a:r>
          </a:p>
        </p:txBody>
      </p:sp>
      <p:sp>
        <p:nvSpPr>
          <p:cNvPr id="22531" name="TextBox 4"/>
          <p:cNvSpPr txBox="1">
            <a:spLocks noChangeArrowheads="1"/>
          </p:cNvSpPr>
          <p:nvPr/>
        </p:nvSpPr>
        <p:spPr bwMode="auto">
          <a:xfrm>
            <a:off x="179388" y="1484313"/>
            <a:ext cx="8496300" cy="7381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ru-RU" sz="1400" b="1">
                <a:solidFill>
                  <a:srgbClr val="FF0000"/>
                </a:solidFill>
                <a:latin typeface="Arial" charset="0"/>
              </a:rPr>
              <a:t>ИТС СТРОИТЕЛЬСТВО и ЖКХ </a:t>
            </a:r>
            <a:r>
              <a:rPr lang="ru-RU" sz="1400" b="1">
                <a:solidFill>
                  <a:schemeClr val="tx1"/>
                </a:solidFill>
                <a:latin typeface="Arial" charset="0"/>
              </a:rPr>
              <a:t>- </a:t>
            </a:r>
            <a:r>
              <a:rPr lang="ru-RU" sz="1400">
                <a:solidFill>
                  <a:schemeClr val="tx1"/>
                </a:solidFill>
                <a:latin typeface="Arial" charset="0"/>
              </a:rPr>
              <a:t>профессиональная информационная система для руководителей, бухгалтеров, инженерно-технических работников, юристов, экономистов и ИТ-специалистов строительных и ЖКХ организаций.</a:t>
            </a:r>
          </a:p>
        </p:txBody>
      </p:sp>
      <p:sp>
        <p:nvSpPr>
          <p:cNvPr id="8"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graphicFrame>
        <p:nvGraphicFramePr>
          <p:cNvPr id="7" name="Схема 6"/>
          <p:cNvGraphicFramePr/>
          <p:nvPr/>
        </p:nvGraphicFramePr>
        <p:xfrm>
          <a:off x="827584" y="2348880"/>
          <a:ext cx="8064896"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7"/>
          <p:cNvSpPr txBox="1">
            <a:spLocks noChangeArrowheads="1"/>
          </p:cNvSpPr>
          <p:nvPr/>
        </p:nvSpPr>
        <p:spPr bwMode="auto">
          <a:xfrm>
            <a:off x="684213" y="2289175"/>
            <a:ext cx="3816350" cy="2667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Описание популярных технологий работ</a:t>
            </a:r>
            <a:r>
              <a:rPr lang="ru-RU" sz="1200">
                <a:solidFill>
                  <a:schemeClr val="tx1"/>
                </a:solidFill>
                <a:latin typeface="Arial" charset="0"/>
              </a:rPr>
              <a:t> </a:t>
            </a:r>
          </a:p>
        </p:txBody>
      </p:sp>
      <p:sp>
        <p:nvSpPr>
          <p:cNvPr id="99330" name="TextBox 9"/>
          <p:cNvSpPr txBox="1">
            <a:spLocks noChangeArrowheads="1"/>
          </p:cNvSpPr>
          <p:nvPr/>
        </p:nvSpPr>
        <p:spPr bwMode="auto">
          <a:xfrm>
            <a:off x="5429250" y="4643438"/>
            <a:ext cx="3390900" cy="11303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Нормы расхода материалов при выполнении работ</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Представлены как нормативные показатели, так и практические рекомендации</a:t>
            </a:r>
          </a:p>
        </p:txBody>
      </p:sp>
      <p:pic>
        <p:nvPicPr>
          <p:cNvPr id="13" name="Picture 2"/>
          <p:cNvPicPr>
            <a:picLocks noChangeAspect="1" noChangeArrowheads="1"/>
          </p:cNvPicPr>
          <p:nvPr/>
        </p:nvPicPr>
        <p:blipFill>
          <a:blip r:embed="rId2" cstate="print"/>
          <a:srcRect b="13086"/>
          <a:stretch>
            <a:fillRect/>
          </a:stretch>
        </p:blipFill>
        <p:spPr bwMode="auto">
          <a:xfrm>
            <a:off x="4698626" y="1643063"/>
            <a:ext cx="4054849" cy="264319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3"/>
          <p:cNvPicPr>
            <a:picLocks noChangeAspect="1" noChangeArrowheads="1"/>
          </p:cNvPicPr>
          <p:nvPr/>
        </p:nvPicPr>
        <p:blipFill>
          <a:blip r:embed="rId3" cstate="print"/>
          <a:srcRect b="11914"/>
          <a:stretch>
            <a:fillRect/>
          </a:stretch>
        </p:blipFill>
        <p:spPr bwMode="auto">
          <a:xfrm>
            <a:off x="666725" y="3571876"/>
            <a:ext cx="4286251" cy="28321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9333"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99334"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ДЕМОНСТРАЦИЯ</a:t>
            </a:r>
            <a:endParaRPr lang="ru-RU" sz="1600" b="1">
              <a:solidFill>
                <a:schemeClr val="tx1"/>
              </a:solidFill>
              <a:latin typeface="Arial" charset="0"/>
            </a:endParaRPr>
          </a:p>
        </p:txBody>
      </p:sp>
      <p:sp>
        <p:nvSpPr>
          <p:cNvPr id="99335" name="TextBox 7"/>
          <p:cNvSpPr txBox="1">
            <a:spLocks noChangeArrowheads="1"/>
          </p:cNvSpPr>
          <p:nvPr/>
        </p:nvSpPr>
        <p:spPr bwMode="auto">
          <a:xfrm>
            <a:off x="684213" y="1557338"/>
            <a:ext cx="3379787" cy="2667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b="1">
                <a:solidFill>
                  <a:srgbClr val="000000"/>
                </a:solidFill>
                <a:latin typeface="Arial" charset="0"/>
              </a:rPr>
              <a:t>ПРОРАБУ</a:t>
            </a:r>
          </a:p>
        </p:txBody>
      </p:sp>
      <p:sp>
        <p:nvSpPr>
          <p:cNvPr id="1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7"/>
          <p:cNvSpPr txBox="1">
            <a:spLocks noChangeArrowheads="1"/>
          </p:cNvSpPr>
          <p:nvPr/>
        </p:nvSpPr>
        <p:spPr bwMode="auto">
          <a:xfrm>
            <a:off x="611188" y="2060575"/>
            <a:ext cx="3357562" cy="182245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Рекомендации по управлению и содержанию многоквартирного дома</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Методика работы с неплательщиками</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Методика проведения общего собрания с собственниками</a:t>
            </a:r>
          </a:p>
          <a:p>
            <a:pPr>
              <a:lnSpc>
                <a:spcPct val="81000"/>
              </a:lnSpc>
              <a:buClr>
                <a:srgbClr val="FFFFFF"/>
              </a:buClr>
              <a:buSzPct val="100000"/>
              <a:buFont typeface="Times New Roman" pitchFamily="18" charset="0"/>
              <a:buNone/>
            </a:pPr>
            <a:endParaRPr lang="ru-RU" sz="1400">
              <a:solidFill>
                <a:schemeClr val="tx1"/>
              </a:solidFill>
              <a:latin typeface="Arial" charset="0"/>
            </a:endParaRPr>
          </a:p>
          <a:p>
            <a:pPr>
              <a:lnSpc>
                <a:spcPct val="81000"/>
              </a:lnSpc>
              <a:buClr>
                <a:srgbClr val="FFFFFF"/>
              </a:buClr>
              <a:buSzPct val="100000"/>
              <a:buFont typeface="Times New Roman" pitchFamily="18" charset="0"/>
              <a:buNone/>
            </a:pPr>
            <a:r>
              <a:rPr lang="ru-RU" sz="1400">
                <a:solidFill>
                  <a:schemeClr val="tx1"/>
                </a:solidFill>
                <a:latin typeface="Arial" charset="0"/>
              </a:rPr>
              <a:t>Необходимые формы и нормативно-правовые документы</a:t>
            </a:r>
          </a:p>
        </p:txBody>
      </p:sp>
      <p:sp>
        <p:nvSpPr>
          <p:cNvPr id="100354" name="TextBox 9"/>
          <p:cNvSpPr txBox="1">
            <a:spLocks noChangeArrowheads="1"/>
          </p:cNvSpPr>
          <p:nvPr/>
        </p:nvSpPr>
        <p:spPr bwMode="auto">
          <a:xfrm>
            <a:off x="5929313" y="5072063"/>
            <a:ext cx="3063875" cy="11303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a:solidFill>
                  <a:schemeClr val="tx1"/>
                </a:solidFill>
                <a:latin typeface="Arial" charset="0"/>
              </a:rPr>
              <a:t>Анализ моделей управления многоквартирными домами</a:t>
            </a:r>
            <a:br>
              <a:rPr lang="ru-RU" sz="1400">
                <a:solidFill>
                  <a:schemeClr val="tx1"/>
                </a:solidFill>
                <a:latin typeface="Arial" charset="0"/>
              </a:rPr>
            </a:br>
            <a:r>
              <a:rPr lang="ru-RU" sz="1400">
                <a:solidFill>
                  <a:schemeClr val="tx1"/>
                </a:solidFill>
                <a:latin typeface="Arial" charset="0"/>
              </a:rPr>
              <a:t/>
            </a:r>
            <a:br>
              <a:rPr lang="ru-RU" sz="1400">
                <a:solidFill>
                  <a:schemeClr val="tx1"/>
                </a:solidFill>
                <a:latin typeface="Arial" charset="0"/>
              </a:rPr>
            </a:br>
            <a:r>
              <a:rPr lang="ru-RU" sz="1400">
                <a:solidFill>
                  <a:schemeClr val="tx1"/>
                </a:solidFill>
                <a:latin typeface="Arial" charset="0"/>
              </a:rPr>
              <a:t>Методика создания ТСЖ</a:t>
            </a:r>
          </a:p>
          <a:p>
            <a:pPr>
              <a:lnSpc>
                <a:spcPct val="81000"/>
              </a:lnSpc>
              <a:buClr>
                <a:srgbClr val="FFFFFF"/>
              </a:buClr>
              <a:buSzPct val="100000"/>
              <a:buFont typeface="Arial" charset="0"/>
              <a:buNone/>
            </a:pPr>
            <a:endParaRPr lang="ru-RU" sz="1400">
              <a:solidFill>
                <a:schemeClr val="tx1"/>
              </a:solidFill>
              <a:latin typeface="Arial" charset="0"/>
            </a:endParaRPr>
          </a:p>
          <a:p>
            <a:pPr>
              <a:lnSpc>
                <a:spcPct val="81000"/>
              </a:lnSpc>
              <a:buClr>
                <a:srgbClr val="FFFFFF"/>
              </a:buClr>
              <a:buSzPct val="100000"/>
              <a:buFont typeface="Arial" charset="0"/>
              <a:buNone/>
            </a:pPr>
            <a:r>
              <a:rPr lang="ru-RU" sz="1400">
                <a:solidFill>
                  <a:schemeClr val="tx1"/>
                </a:solidFill>
                <a:latin typeface="Arial" charset="0"/>
              </a:rPr>
              <a:t>Ответы на вопросы</a:t>
            </a:r>
          </a:p>
        </p:txBody>
      </p:sp>
      <p:pic>
        <p:nvPicPr>
          <p:cNvPr id="100355" name="Picture 2"/>
          <p:cNvPicPr>
            <a:picLocks noChangeAspect="1" noChangeArrowheads="1"/>
          </p:cNvPicPr>
          <p:nvPr/>
        </p:nvPicPr>
        <p:blipFill>
          <a:blip r:embed="rId2" cstate="print"/>
          <a:srcRect/>
          <a:stretch>
            <a:fillRect/>
          </a:stretch>
        </p:blipFill>
        <p:spPr bwMode="auto">
          <a:xfrm>
            <a:off x="4214813" y="1857375"/>
            <a:ext cx="4595812" cy="2787650"/>
          </a:xfrm>
          <a:prstGeom prst="rect">
            <a:avLst/>
          </a:prstGeom>
          <a:noFill/>
          <a:ln w="12700">
            <a:solidFill>
              <a:schemeClr val="tx1"/>
            </a:solidFill>
            <a:miter lim="800000"/>
            <a:headEnd/>
            <a:tailEnd/>
          </a:ln>
        </p:spPr>
      </p:pic>
      <p:pic>
        <p:nvPicPr>
          <p:cNvPr id="100356" name="Picture 3"/>
          <p:cNvPicPr>
            <a:picLocks noChangeAspect="1" noChangeArrowheads="1"/>
          </p:cNvPicPr>
          <p:nvPr/>
        </p:nvPicPr>
        <p:blipFill>
          <a:blip r:embed="rId3" cstate="print"/>
          <a:srcRect/>
          <a:stretch>
            <a:fillRect/>
          </a:stretch>
        </p:blipFill>
        <p:spPr bwMode="auto">
          <a:xfrm>
            <a:off x="1071563" y="4286250"/>
            <a:ext cx="4551362" cy="2016125"/>
          </a:xfrm>
          <a:prstGeom prst="rect">
            <a:avLst/>
          </a:prstGeom>
          <a:noFill/>
          <a:ln w="12700">
            <a:solidFill>
              <a:schemeClr val="tx1"/>
            </a:solidFill>
            <a:miter lim="800000"/>
            <a:headEnd/>
            <a:tailEnd/>
          </a:ln>
        </p:spPr>
      </p:pic>
      <p:pic>
        <p:nvPicPr>
          <p:cNvPr id="100357"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100358" name="TextBox 7"/>
          <p:cNvSpPr txBox="1">
            <a:spLocks noChangeArrowheads="1"/>
          </p:cNvSpPr>
          <p:nvPr/>
        </p:nvSpPr>
        <p:spPr bwMode="auto">
          <a:xfrm>
            <a:off x="687388" y="1557338"/>
            <a:ext cx="3379787" cy="266700"/>
          </a:xfrm>
          <a:prstGeom prst="rect">
            <a:avLst/>
          </a:prstGeom>
          <a:noFill/>
          <a:ln w="9525">
            <a:noFill/>
            <a:miter lim="800000"/>
            <a:headEnd/>
            <a:tailEnd/>
          </a:ln>
        </p:spPr>
        <p:txBody>
          <a:bodyPr>
            <a:spAutoFit/>
          </a:bodyPr>
          <a:lstStyle/>
          <a:p>
            <a:pPr>
              <a:lnSpc>
                <a:spcPct val="81000"/>
              </a:lnSpc>
              <a:buClr>
                <a:srgbClr val="FFFFFF"/>
              </a:buClr>
              <a:buSzPct val="100000"/>
              <a:buFont typeface="Arial" charset="0"/>
              <a:buNone/>
            </a:pPr>
            <a:r>
              <a:rPr lang="ru-RU" sz="1400" b="1">
                <a:solidFill>
                  <a:srgbClr val="000000"/>
                </a:solidFill>
                <a:latin typeface="Arial" charset="0"/>
              </a:rPr>
              <a:t>РАБОТНИКУ ЖКХ</a:t>
            </a:r>
          </a:p>
        </p:txBody>
      </p:sp>
      <p:sp>
        <p:nvSpPr>
          <p:cNvPr id="1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100360" name="Прямоугольник 9"/>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7"/>
          <p:cNvSpPr txBox="1">
            <a:spLocks noChangeArrowheads="1"/>
          </p:cNvSpPr>
          <p:nvPr/>
        </p:nvSpPr>
        <p:spPr bwMode="auto">
          <a:xfrm>
            <a:off x="467544" y="1628800"/>
            <a:ext cx="8424936" cy="4455322"/>
          </a:xfrm>
          <a:prstGeom prst="rect">
            <a:avLst/>
          </a:prstGeom>
          <a:noFill/>
          <a:ln w="9525">
            <a:noFill/>
            <a:miter lim="800000"/>
            <a:headEnd/>
            <a:tailEnd/>
          </a:ln>
        </p:spPr>
        <p:txBody>
          <a:bodyPr wrap="square">
            <a:spAutoFit/>
          </a:bodyPr>
          <a:lstStyle/>
          <a:p>
            <a:pPr>
              <a:lnSpc>
                <a:spcPct val="81000"/>
              </a:lnSpc>
              <a:buClr>
                <a:srgbClr val="FFFFFF"/>
              </a:buClr>
              <a:buSzPct val="100000"/>
              <a:buFont typeface="Times New Roman" pitchFamily="18" charset="0"/>
              <a:buNone/>
            </a:pPr>
            <a:r>
              <a:rPr lang="ru-RU" sz="1600" dirty="0">
                <a:solidFill>
                  <a:srgbClr val="333399"/>
                </a:solidFill>
                <a:latin typeface="Arial" charset="0"/>
                <a:cs typeface="Arial" charset="0"/>
              </a:rPr>
              <a:t>СОСТАВ</a:t>
            </a:r>
          </a:p>
          <a:p>
            <a:pPr>
              <a:lnSpc>
                <a:spcPct val="81000"/>
              </a:lnSpc>
              <a:buClr>
                <a:srgbClr val="FFFFFF"/>
              </a:buClr>
              <a:buSzPct val="100000"/>
              <a:buFont typeface="Times New Roman" pitchFamily="18" charset="0"/>
              <a:buNone/>
            </a:pPr>
            <a:r>
              <a:rPr lang="ru-RU" sz="1400" dirty="0"/>
              <a:t>	</a:t>
            </a:r>
            <a:r>
              <a:rPr lang="ru-RU" sz="1400" dirty="0">
                <a:solidFill>
                  <a:schemeClr val="tx1"/>
                </a:solidFill>
                <a:latin typeface="Arial" charset="0"/>
              </a:rPr>
              <a:t>- ИТС в первую очередь аналитический продукт для поддержки пользователей в принятии решений и подготовке специальной документации</a:t>
            </a:r>
          </a:p>
          <a:p>
            <a:pPr>
              <a:lnSpc>
                <a:spcPct val="81000"/>
              </a:lnSpc>
              <a:buClr>
                <a:srgbClr val="FFFFFF"/>
              </a:buClr>
              <a:buSzPct val="100000"/>
              <a:buFont typeface="Times New Roman" pitchFamily="18" charset="0"/>
              <a:buNone/>
            </a:pPr>
            <a:r>
              <a:rPr lang="ru-RU" sz="1400" dirty="0">
                <a:solidFill>
                  <a:schemeClr val="tx1"/>
                </a:solidFill>
                <a:latin typeface="Arial" charset="0"/>
              </a:rPr>
              <a:t>	- Все необходимые в работе нормативные документы</a:t>
            </a:r>
            <a:endParaRPr lang="en-US" sz="1400" dirty="0">
              <a:solidFill>
                <a:schemeClr val="tx1"/>
              </a:solidFill>
              <a:latin typeface="Arial" charset="0"/>
            </a:endParaRPr>
          </a:p>
          <a:p>
            <a:pPr>
              <a:lnSpc>
                <a:spcPct val="81000"/>
              </a:lnSpc>
              <a:buClr>
                <a:srgbClr val="FFFFFF"/>
              </a:buClr>
              <a:buSzPct val="100000"/>
              <a:buFont typeface="Times New Roman" pitchFamily="18" charset="0"/>
              <a:buNone/>
            </a:pPr>
            <a:r>
              <a:rPr lang="en-US" sz="1400" dirty="0">
                <a:solidFill>
                  <a:schemeClr val="tx1"/>
                </a:solidFill>
                <a:latin typeface="Arial" charset="0"/>
              </a:rPr>
              <a:t>	- </a:t>
            </a:r>
            <a:r>
              <a:rPr lang="ru-RU" sz="1400" dirty="0">
                <a:solidFill>
                  <a:schemeClr val="tx1"/>
                </a:solidFill>
                <a:latin typeface="Arial" charset="0"/>
              </a:rPr>
              <a:t>Технологии производства работ и справочник строительных материалов</a:t>
            </a:r>
          </a:p>
          <a:p>
            <a:pPr>
              <a:lnSpc>
                <a:spcPct val="81000"/>
              </a:lnSpc>
              <a:buClr>
                <a:srgbClr val="FFFFFF"/>
              </a:buClr>
              <a:buSzPct val="100000"/>
              <a:buFont typeface="Times New Roman" pitchFamily="18" charset="0"/>
              <a:buNone/>
            </a:pPr>
            <a:r>
              <a:rPr lang="ru-RU" sz="1400" dirty="0">
                <a:solidFill>
                  <a:schemeClr val="tx1"/>
                </a:solidFill>
                <a:latin typeface="Arial" charset="0"/>
              </a:rPr>
              <a:t>	- Ответы на вопросы</a:t>
            </a:r>
          </a:p>
          <a:p>
            <a:pPr>
              <a:lnSpc>
                <a:spcPct val="81000"/>
              </a:lnSpc>
              <a:buClr>
                <a:srgbClr val="FFFFFF"/>
              </a:buClr>
              <a:buSzPct val="100000"/>
              <a:buFont typeface="Times New Roman" pitchFamily="18" charset="0"/>
              <a:buNone/>
            </a:pPr>
            <a:endParaRPr lang="ru-RU" sz="1400" dirty="0"/>
          </a:p>
          <a:p>
            <a:pPr>
              <a:lnSpc>
                <a:spcPct val="81000"/>
              </a:lnSpc>
              <a:buClr>
                <a:srgbClr val="FFFFFF"/>
              </a:buClr>
              <a:buSzPct val="100000"/>
              <a:buFont typeface="Times New Roman" pitchFamily="18" charset="0"/>
              <a:buNone/>
            </a:pPr>
            <a:r>
              <a:rPr lang="en-US" sz="1600" dirty="0" smtClean="0">
                <a:solidFill>
                  <a:srgbClr val="333399"/>
                </a:solidFill>
                <a:latin typeface="Arial" charset="0"/>
                <a:cs typeface="Arial" charset="0"/>
              </a:rPr>
              <a:t/>
            </a:r>
            <a:br>
              <a:rPr lang="en-US" sz="1600" dirty="0" smtClean="0">
                <a:solidFill>
                  <a:srgbClr val="333399"/>
                </a:solidFill>
                <a:latin typeface="Arial" charset="0"/>
                <a:cs typeface="Arial" charset="0"/>
              </a:rPr>
            </a:br>
            <a:r>
              <a:rPr lang="ru-RU" sz="1600" dirty="0" smtClean="0">
                <a:solidFill>
                  <a:srgbClr val="333399"/>
                </a:solidFill>
                <a:latin typeface="Arial" charset="0"/>
                <a:cs typeface="Arial" charset="0"/>
              </a:rPr>
              <a:t>ОБНОВЛЕНИЕ </a:t>
            </a:r>
            <a:r>
              <a:rPr lang="ru-RU" sz="1600" dirty="0">
                <a:solidFill>
                  <a:srgbClr val="333399"/>
                </a:solidFill>
                <a:latin typeface="Arial" charset="0"/>
                <a:cs typeface="Arial" charset="0"/>
              </a:rPr>
              <a:t>ОТРАСЛЕВЫХ ПРОГРАММ</a:t>
            </a:r>
            <a:endParaRPr lang="ru-RU" sz="1600" dirty="0"/>
          </a:p>
          <a:p>
            <a:pPr>
              <a:lnSpc>
                <a:spcPct val="81000"/>
              </a:lnSpc>
              <a:buClr>
                <a:srgbClr val="FFFFFF"/>
              </a:buClr>
              <a:buSzPct val="100000"/>
              <a:buFont typeface="Arial" charset="0"/>
              <a:buNone/>
            </a:pPr>
            <a:r>
              <a:rPr lang="ru-RU" sz="1400" dirty="0">
                <a:solidFill>
                  <a:schemeClr val="tx1"/>
                </a:solidFill>
                <a:latin typeface="Arial" charset="0"/>
              </a:rPr>
              <a:t>	- Последние версии ПП</a:t>
            </a:r>
          </a:p>
          <a:p>
            <a:pPr>
              <a:lnSpc>
                <a:spcPct val="81000"/>
              </a:lnSpc>
              <a:buClr>
                <a:srgbClr val="FFFFFF"/>
              </a:buClr>
              <a:buSzPct val="100000"/>
              <a:buFont typeface="Arial" charset="0"/>
              <a:buNone/>
            </a:pPr>
            <a:r>
              <a:rPr lang="ru-RU" sz="1400" dirty="0">
                <a:solidFill>
                  <a:schemeClr val="tx1"/>
                </a:solidFill>
                <a:latin typeface="Arial" charset="0"/>
              </a:rPr>
              <a:t>	- Методики работы</a:t>
            </a:r>
          </a:p>
          <a:p>
            <a:pPr>
              <a:lnSpc>
                <a:spcPct val="81000"/>
              </a:lnSpc>
              <a:buClr>
                <a:srgbClr val="FFFFFF"/>
              </a:buClr>
              <a:buSzPct val="100000"/>
              <a:buFont typeface="Arial" charset="0"/>
              <a:buNone/>
            </a:pPr>
            <a:endParaRPr lang="ru-RU" sz="1400" dirty="0"/>
          </a:p>
          <a:p>
            <a:pPr>
              <a:lnSpc>
                <a:spcPct val="81000"/>
              </a:lnSpc>
              <a:buClr>
                <a:srgbClr val="FFFFFF"/>
              </a:buClr>
              <a:buSzPct val="100000"/>
              <a:buFont typeface="Times New Roman" pitchFamily="18" charset="0"/>
              <a:buNone/>
            </a:pPr>
            <a:r>
              <a:rPr lang="en-US" sz="1600" dirty="0" smtClean="0">
                <a:solidFill>
                  <a:srgbClr val="333399"/>
                </a:solidFill>
                <a:latin typeface="Arial" charset="0"/>
                <a:cs typeface="Arial" charset="0"/>
              </a:rPr>
              <a:t/>
            </a:r>
            <a:br>
              <a:rPr lang="en-US" sz="1600" dirty="0" smtClean="0">
                <a:solidFill>
                  <a:srgbClr val="333399"/>
                </a:solidFill>
                <a:latin typeface="Arial" charset="0"/>
                <a:cs typeface="Arial" charset="0"/>
              </a:rPr>
            </a:br>
            <a:r>
              <a:rPr lang="ru-RU" sz="1600" dirty="0" smtClean="0">
                <a:solidFill>
                  <a:srgbClr val="333399"/>
                </a:solidFill>
                <a:latin typeface="Arial" charset="0"/>
                <a:cs typeface="Arial" charset="0"/>
              </a:rPr>
              <a:t>СТОИМОСТЬ</a:t>
            </a:r>
            <a:endParaRPr lang="ru-RU" sz="1600" dirty="0">
              <a:solidFill>
                <a:srgbClr val="333399"/>
              </a:solidFill>
              <a:latin typeface="Arial" charset="0"/>
              <a:cs typeface="Arial" charset="0"/>
            </a:endParaRPr>
          </a:p>
          <a:p>
            <a:pPr>
              <a:lnSpc>
                <a:spcPct val="81000"/>
              </a:lnSpc>
              <a:buClr>
                <a:srgbClr val="FFFFFF"/>
              </a:buClr>
              <a:buSzPct val="100000"/>
              <a:buFont typeface="Times New Roman" pitchFamily="18" charset="0"/>
              <a:buNone/>
            </a:pPr>
            <a:r>
              <a:rPr lang="ru-RU" sz="1400" dirty="0">
                <a:solidFill>
                  <a:schemeClr val="tx1"/>
                </a:solidFill>
              </a:rPr>
              <a:t>	</a:t>
            </a:r>
            <a:r>
              <a:rPr lang="ru-RU" sz="1400" dirty="0" smtClean="0">
                <a:solidFill>
                  <a:schemeClr val="tx1"/>
                </a:solidFill>
              </a:rPr>
              <a:t>- </a:t>
            </a:r>
            <a:r>
              <a:rPr lang="ru-RU" sz="1400" dirty="0">
                <a:solidFill>
                  <a:schemeClr val="tx1"/>
                </a:solidFill>
                <a:latin typeface="Arial" charset="0"/>
              </a:rPr>
              <a:t>Менее 3 000 рублей в месяц, что в несколько раз меньше стоимости сопровождения похожих справочно-правовых систем</a:t>
            </a:r>
          </a:p>
          <a:p>
            <a:pPr>
              <a:lnSpc>
                <a:spcPct val="81000"/>
              </a:lnSpc>
              <a:buClr>
                <a:srgbClr val="FFFFFF"/>
              </a:buClr>
              <a:buSzPct val="100000"/>
              <a:buFont typeface="Times New Roman" pitchFamily="18" charset="0"/>
              <a:buNone/>
            </a:pPr>
            <a:r>
              <a:rPr lang="ru-RU" sz="1400" dirty="0">
                <a:solidFill>
                  <a:schemeClr val="tx1"/>
                </a:solidFill>
                <a:latin typeface="Arial" charset="0"/>
              </a:rPr>
              <a:t>	- Нет расходов на первоначальную поставку системы</a:t>
            </a:r>
          </a:p>
          <a:p>
            <a:pPr>
              <a:lnSpc>
                <a:spcPct val="81000"/>
              </a:lnSpc>
              <a:buClr>
                <a:srgbClr val="FFFFFF"/>
              </a:buClr>
              <a:buSzPct val="100000"/>
              <a:buFont typeface="Times New Roman" pitchFamily="18" charset="0"/>
              <a:buNone/>
            </a:pPr>
            <a:endParaRPr lang="ru-RU" sz="1400" dirty="0">
              <a:solidFill>
                <a:srgbClr val="333399"/>
              </a:solidFill>
              <a:latin typeface="Arial" charset="0"/>
              <a:cs typeface="Arial" charset="0"/>
            </a:endParaRPr>
          </a:p>
          <a:p>
            <a:pPr>
              <a:lnSpc>
                <a:spcPct val="81000"/>
              </a:lnSpc>
              <a:buClr>
                <a:srgbClr val="FFFFFF"/>
              </a:buClr>
              <a:buSzPct val="100000"/>
              <a:buFont typeface="Times New Roman" pitchFamily="18" charset="0"/>
              <a:buNone/>
            </a:pPr>
            <a:r>
              <a:rPr lang="en-US" sz="1600" dirty="0" smtClean="0">
                <a:solidFill>
                  <a:srgbClr val="333399"/>
                </a:solidFill>
                <a:latin typeface="Arial" charset="0"/>
                <a:cs typeface="Arial" charset="0"/>
              </a:rPr>
              <a:t/>
            </a:r>
            <a:br>
              <a:rPr lang="en-US" sz="1600" dirty="0" smtClean="0">
                <a:solidFill>
                  <a:srgbClr val="333399"/>
                </a:solidFill>
                <a:latin typeface="Arial" charset="0"/>
                <a:cs typeface="Arial" charset="0"/>
              </a:rPr>
            </a:br>
            <a:r>
              <a:rPr lang="ru-RU" sz="1600" dirty="0" smtClean="0">
                <a:solidFill>
                  <a:srgbClr val="333399"/>
                </a:solidFill>
                <a:latin typeface="Arial" charset="0"/>
                <a:cs typeface="Arial" charset="0"/>
              </a:rPr>
              <a:t>КОЛИЧЕСТВО </a:t>
            </a:r>
            <a:r>
              <a:rPr lang="ru-RU" sz="1600" dirty="0">
                <a:solidFill>
                  <a:srgbClr val="333399"/>
                </a:solidFill>
                <a:latin typeface="Arial" charset="0"/>
                <a:cs typeface="Arial" charset="0"/>
              </a:rPr>
              <a:t>ПОЛЬЗОВАТЕЛЕЙ</a:t>
            </a:r>
          </a:p>
          <a:p>
            <a:pPr>
              <a:lnSpc>
                <a:spcPct val="81000"/>
              </a:lnSpc>
              <a:buClr>
                <a:srgbClr val="FFFFFF"/>
              </a:buClr>
              <a:buSzPct val="100000"/>
              <a:buFont typeface="Arial" charset="0"/>
              <a:buNone/>
            </a:pPr>
            <a:r>
              <a:rPr lang="ru-RU" sz="1200" dirty="0">
                <a:solidFill>
                  <a:schemeClr val="tx1"/>
                </a:solidFill>
                <a:latin typeface="Arial" charset="0"/>
              </a:rPr>
              <a:t>	</a:t>
            </a:r>
            <a:r>
              <a:rPr lang="ru-RU" sz="1400" dirty="0">
                <a:solidFill>
                  <a:schemeClr val="tx1"/>
                </a:solidFill>
                <a:latin typeface="Arial" charset="0"/>
              </a:rPr>
              <a:t>- Информационную систему можно установить на несколько пользовательских мест с возможностью одновременной работы без увеличения стоимости обслуживания</a:t>
            </a:r>
          </a:p>
          <a:p>
            <a:pPr>
              <a:lnSpc>
                <a:spcPct val="81000"/>
              </a:lnSpc>
              <a:buClr>
                <a:srgbClr val="FFFFFF"/>
              </a:buClr>
              <a:buSzPct val="100000"/>
              <a:buFont typeface="Arial" charset="0"/>
              <a:buNone/>
            </a:pPr>
            <a:r>
              <a:rPr lang="ru-RU" sz="1400" dirty="0">
                <a:solidFill>
                  <a:schemeClr val="tx1"/>
                </a:solidFill>
                <a:latin typeface="Arial" charset="0"/>
              </a:rPr>
              <a:t>	- Можно взять домой, поработать на ноутбуке и т.д. без затруднений с установкой</a:t>
            </a:r>
          </a:p>
          <a:p>
            <a:pPr>
              <a:lnSpc>
                <a:spcPct val="81000"/>
              </a:lnSpc>
              <a:buClr>
                <a:srgbClr val="FFFFFF"/>
              </a:buClr>
              <a:buSzPct val="100000"/>
              <a:buFont typeface="Arial" charset="0"/>
              <a:buNone/>
            </a:pPr>
            <a:endParaRPr lang="ru-RU" sz="1400" dirty="0">
              <a:solidFill>
                <a:schemeClr val="tx1"/>
              </a:solidFill>
              <a:latin typeface="Arial" charset="0"/>
            </a:endParaRPr>
          </a:p>
        </p:txBody>
      </p:sp>
      <p:pic>
        <p:nvPicPr>
          <p:cNvPr id="101378" name="Picture 3"/>
          <p:cNvPicPr>
            <a:picLocks noChangeAspect="1" noChangeArrowheads="1"/>
          </p:cNvPicPr>
          <p:nvPr/>
        </p:nvPicPr>
        <p:blipFill>
          <a:blip r:embed="rId2" cstate="print"/>
          <a:srcRect/>
          <a:stretch>
            <a:fillRect/>
          </a:stretch>
        </p:blipFill>
        <p:spPr bwMode="auto">
          <a:xfrm>
            <a:off x="7596188" y="188913"/>
            <a:ext cx="1366837" cy="946150"/>
          </a:xfrm>
          <a:prstGeom prst="rect">
            <a:avLst/>
          </a:prstGeom>
          <a:noFill/>
          <a:ln w="9525">
            <a:noFill/>
            <a:round/>
            <a:headEnd/>
            <a:tailEnd/>
          </a:ln>
        </p:spPr>
      </p:pic>
      <p:sp>
        <p:nvSpPr>
          <p:cNvPr id="6"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101380" name="Прямоугольник 9"/>
          <p:cNvSpPr>
            <a:spLocks noChangeArrowheads="1"/>
          </p:cNvSpPr>
          <p:nvPr/>
        </p:nvSpPr>
        <p:spPr bwMode="auto">
          <a:xfrm>
            <a:off x="795338" y="908050"/>
            <a:ext cx="7929562" cy="369888"/>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ПОЗИЦИОНИРОВАНИЕ ПРОДУКТА</a:t>
            </a:r>
            <a:endParaRPr lang="ru-RU" sz="16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4"/>
          <p:cNvSpPr txBox="1">
            <a:spLocks noChangeArrowheads="1"/>
          </p:cNvSpPr>
          <p:nvPr/>
        </p:nvSpPr>
        <p:spPr bwMode="auto">
          <a:xfrm>
            <a:off x="755650" y="1844675"/>
            <a:ext cx="7848600" cy="4372608"/>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mn-lt"/>
                <a:cs typeface="Arial" charset="0"/>
              </a:rPr>
              <a:t>ИНФОРМАЦИОННО-АНАЛИТИЧЕСКАЯ СИСТЕМА </a:t>
            </a:r>
            <a:r>
              <a:rPr lang="ru-RU" sz="1400" b="1" dirty="0">
                <a:solidFill>
                  <a:srgbClr val="333399"/>
                </a:solidFill>
                <a:latin typeface="+mn-lt"/>
                <a:cs typeface="Arial" charset="0"/>
              </a:rPr>
              <a:t>1С-ЭЛИТ СМЕТНЫЙ КОНСАЛТИНГ</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2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Содержит материалы из блока СТРОИТЕЛЬСТВО и ЖКХ, кроме:</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Arial" charset="0"/>
              </a:rPr>
              <a:t>строительные </a:t>
            </a:r>
            <a:r>
              <a:rPr lang="ru-RU" sz="1400" dirty="0">
                <a:solidFill>
                  <a:schemeClr val="tx1"/>
                </a:solidFill>
                <a:latin typeface="Arial" charset="0"/>
              </a:rPr>
              <a:t>решения</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Arial" charset="0"/>
              </a:rPr>
              <a:t>справки </a:t>
            </a:r>
            <a:r>
              <a:rPr lang="ru-RU" sz="1400" dirty="0">
                <a:solidFill>
                  <a:schemeClr val="tx1"/>
                </a:solidFill>
                <a:latin typeface="Arial" charset="0"/>
              </a:rPr>
              <a:t>и методики ЖКХ</a:t>
            </a:r>
            <a:br>
              <a:rPr lang="ru-RU" sz="1400" dirty="0">
                <a:solidFill>
                  <a:schemeClr val="tx1"/>
                </a:solidFill>
                <a:latin typeface="Arial" charset="0"/>
              </a:rPr>
            </a:b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Может являться источником дополнительного заработка</a:t>
            </a:r>
          </a:p>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У бухгалтера ИТС, у сметчика ЭСК</a:t>
            </a:r>
            <a:br>
              <a:rPr lang="ru-RU" sz="1400" dirty="0">
                <a:solidFill>
                  <a:schemeClr val="tx1"/>
                </a:solidFill>
                <a:latin typeface="Arial" charset="0"/>
              </a:rPr>
            </a:b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Может являться возможностью «проникнуть» в организацию</a:t>
            </a:r>
          </a:p>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Начинаем с ЭСК, в дальнейшем обслуживаем по другому ПО</a:t>
            </a:r>
            <a:br>
              <a:rPr lang="ru-RU" sz="1400" dirty="0">
                <a:solidFill>
                  <a:schemeClr val="tx1"/>
                </a:solidFill>
                <a:latin typeface="Arial" charset="0"/>
              </a:rPr>
            </a:b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Не требует наличия продуктов фирмы 1С</a:t>
            </a:r>
            <a:br>
              <a:rPr lang="ru-RU" sz="1400" dirty="0">
                <a:solidFill>
                  <a:schemeClr val="tx1"/>
                </a:solidFill>
                <a:latin typeface="Arial" charset="0"/>
              </a:rPr>
            </a:b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Стоимость:</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по прайсу фирму 1С – 15 600 рублей</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наша – 22 500 рублей</a:t>
            </a:r>
            <a:br>
              <a:rPr lang="ru-RU" sz="1400" dirty="0">
                <a:solidFill>
                  <a:schemeClr val="tx1"/>
                </a:solidFill>
                <a:latin typeface="Arial" charset="0"/>
              </a:rPr>
            </a:b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Сайт продукта: http://1c-esk.ru</a:t>
            </a:r>
          </a:p>
          <a:p>
            <a:pPr lvl="1">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tx1"/>
              </a:solidFill>
              <a:latin typeface="Arial" charset="0"/>
            </a:endParaRPr>
          </a:p>
        </p:txBody>
      </p:sp>
      <p:pic>
        <p:nvPicPr>
          <p:cNvPr id="102402" name="Picture 6"/>
          <p:cNvPicPr>
            <a:picLocks noChangeAspect="1" noChangeArrowheads="1"/>
          </p:cNvPicPr>
          <p:nvPr/>
        </p:nvPicPr>
        <p:blipFill>
          <a:blip r:embed="rId3" cstate="print"/>
          <a:srcRect/>
          <a:stretch>
            <a:fillRect/>
          </a:stretch>
        </p:blipFill>
        <p:spPr bwMode="auto">
          <a:xfrm>
            <a:off x="6732588" y="4652963"/>
            <a:ext cx="1638300" cy="1809750"/>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102404" name="Прямоугольник 7"/>
          <p:cNvSpPr>
            <a:spLocks noChangeArrowheads="1"/>
          </p:cNvSpPr>
          <p:nvPr/>
        </p:nvSpPr>
        <p:spPr bwMode="auto">
          <a:xfrm>
            <a:off x="642938" y="928688"/>
            <a:ext cx="7929562" cy="369887"/>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1С-ЭЛИТ СМЕТНЫЙ КОНСАЛТИНГ</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4"/>
          <p:cNvSpPr txBox="1">
            <a:spLocks noChangeArrowheads="1"/>
          </p:cNvSpPr>
          <p:nvPr/>
        </p:nvSpPr>
        <p:spPr bwMode="auto">
          <a:xfrm>
            <a:off x="323528" y="1592263"/>
            <a:ext cx="8496944" cy="4834273"/>
          </a:xfrm>
          <a:prstGeom prst="rect">
            <a:avLst/>
          </a:prstGeom>
          <a:noFill/>
          <a:ln w="9525">
            <a:noFill/>
            <a:round/>
            <a:headEnd/>
            <a:tailEnd/>
          </a:ln>
        </p:spPr>
        <p:txBody>
          <a:bodyPr wrap="square"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mn-lt"/>
                <a:cs typeface="Arial" charset="0"/>
              </a:rPr>
              <a:t>СОВЕТЫ ПО УВЕЛИЧЕНИЮ ДОЛИ И ПРОЛОНГАЦИЯМ БОЛЕЕ ДОРОГИХ ДОГОВОРОВ ИТС СТРОИТЕЛЬСТВО И ЖКХ</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accent2"/>
              </a:solidFill>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t> </a:t>
            </a:r>
            <a:r>
              <a:rPr lang="ru-RU" sz="1400" b="1" dirty="0">
                <a:solidFill>
                  <a:schemeClr val="tx1"/>
                </a:solidFill>
                <a:latin typeface="Arial" charset="0"/>
              </a:rPr>
              <a:t>Строители везде</a:t>
            </a:r>
            <a:r>
              <a:rPr lang="ru-RU" sz="1400" dirty="0">
                <a:solidFill>
                  <a:schemeClr val="tx1"/>
                </a:solidFill>
                <a:latin typeface="Arial" charset="0"/>
              </a:rPr>
              <a:t>, не стоит ограничиваться СМУ и прочими. Строят для себя банки, заводы, больницы, торговые сети, бюджетные учреждения и другие игроки из различных отраслей.</a:t>
            </a:r>
            <a:endParaRPr lang="en-US"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Установка в </a:t>
            </a:r>
            <a:r>
              <a:rPr lang="ru-RU" sz="1400" b="1" dirty="0">
                <a:solidFill>
                  <a:schemeClr val="tx1"/>
                </a:solidFill>
                <a:latin typeface="Arial" charset="0"/>
              </a:rPr>
              <a:t>сетевом режиме</a:t>
            </a:r>
            <a:r>
              <a:rPr lang="ru-RU" sz="1400" dirty="0">
                <a:solidFill>
                  <a:schemeClr val="tx1"/>
                </a:solidFill>
                <a:latin typeface="Arial" charset="0"/>
              </a:rPr>
              <a:t> и демонстрация возможностей ИТС СТРОИТЕЛЬСТВО и ЖКХ для </a:t>
            </a:r>
            <a:r>
              <a:rPr lang="ru-RU" sz="1400" b="1" dirty="0">
                <a:solidFill>
                  <a:schemeClr val="tx1"/>
                </a:solidFill>
                <a:latin typeface="Arial" charset="0"/>
              </a:rPr>
              <a:t>различных специалистов</a:t>
            </a:r>
            <a:r>
              <a:rPr lang="ru-RU" sz="1400" dirty="0">
                <a:solidFill>
                  <a:schemeClr val="tx1"/>
                </a:solidFill>
                <a:latin typeface="Arial" charset="0"/>
              </a:rPr>
              <a:t>: сметчики, инженеры ПТО, мастера, прорабы, проектировщики, юристы и прочее.</a:t>
            </a:r>
            <a:endParaRPr lang="en-US"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Выявление </a:t>
            </a:r>
            <a:r>
              <a:rPr lang="ru-RU" sz="1400" b="1" dirty="0">
                <a:solidFill>
                  <a:schemeClr val="tx1"/>
                </a:solidFill>
                <a:latin typeface="Arial" charset="0"/>
              </a:rPr>
              <a:t>заинтересованности</a:t>
            </a:r>
            <a:r>
              <a:rPr lang="ru-RU" sz="1400" dirty="0">
                <a:solidFill>
                  <a:schemeClr val="tx1"/>
                </a:solidFill>
                <a:latin typeface="Arial" charset="0"/>
              </a:rPr>
              <a:t> клиента в продлении договора за несколько месяцев до его окончания. Устранение мелкой неудовлетворенности клиента заранее может сделать его «вашим» на долгие годы.</a:t>
            </a:r>
            <a:endParaRPr lang="en-US"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Оформлять льготные договора на ИТС СТРОИТЕЛЬСТВО </a:t>
            </a:r>
            <a:br>
              <a:rPr lang="ru-RU" sz="1400" dirty="0">
                <a:solidFill>
                  <a:schemeClr val="tx1"/>
                </a:solidFill>
                <a:latin typeface="Arial" charset="0"/>
              </a:rPr>
            </a:br>
            <a:r>
              <a:rPr lang="ru-RU" sz="1400" dirty="0">
                <a:solidFill>
                  <a:schemeClr val="tx1"/>
                </a:solidFill>
                <a:latin typeface="Arial" charset="0"/>
              </a:rPr>
              <a:t>и ЖКХ при продаже </a:t>
            </a:r>
            <a:r>
              <a:rPr lang="ru-RU" sz="1400" b="1" dirty="0">
                <a:solidFill>
                  <a:schemeClr val="tx1"/>
                </a:solidFill>
                <a:latin typeface="Arial" charset="0"/>
              </a:rPr>
              <a:t>любых</a:t>
            </a:r>
            <a:r>
              <a:rPr lang="ru-RU" sz="1400" dirty="0">
                <a:solidFill>
                  <a:schemeClr val="tx1"/>
                </a:solidFill>
                <a:latin typeface="Arial" charset="0"/>
              </a:rPr>
              <a:t> решений и любым клиентам.</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пользователю можно позиционировать как </a:t>
            </a:r>
            <a:r>
              <a:rPr lang="en-US" sz="1400" dirty="0">
                <a:solidFill>
                  <a:schemeClr val="tx1"/>
                </a:solidFill>
                <a:latin typeface="Arial" charset="0"/>
              </a:rPr>
              <a:t/>
            </a:r>
            <a:br>
              <a:rPr lang="en-US" sz="1400" dirty="0">
                <a:solidFill>
                  <a:schemeClr val="tx1"/>
                </a:solidFill>
                <a:latin typeface="Arial" charset="0"/>
              </a:rPr>
            </a:br>
            <a:r>
              <a:rPr lang="ru-RU" sz="1400" b="1" dirty="0">
                <a:solidFill>
                  <a:schemeClr val="tx1"/>
                </a:solidFill>
                <a:latin typeface="Arial" charset="0"/>
              </a:rPr>
              <a:t>наиболее полное</a:t>
            </a:r>
            <a:r>
              <a:rPr lang="ru-RU" sz="1400" dirty="0">
                <a:solidFill>
                  <a:schemeClr val="tx1"/>
                </a:solidFill>
                <a:latin typeface="Arial" charset="0"/>
              </a:rPr>
              <a:t> сопровождение.</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при окончании срока льготного договора </a:t>
            </a:r>
            <a:r>
              <a:rPr lang="en-US" sz="1400" dirty="0">
                <a:solidFill>
                  <a:schemeClr val="tx1"/>
                </a:solidFill>
                <a:latin typeface="Arial" charset="0"/>
              </a:rPr>
              <a:t/>
            </a:r>
            <a:br>
              <a:rPr lang="en-US" sz="1400" dirty="0">
                <a:solidFill>
                  <a:schemeClr val="tx1"/>
                </a:solidFill>
                <a:latin typeface="Arial" charset="0"/>
              </a:rPr>
            </a:br>
            <a:r>
              <a:rPr lang="ru-RU" sz="1400" dirty="0">
                <a:solidFill>
                  <a:schemeClr val="tx1"/>
                </a:solidFill>
                <a:latin typeface="Arial" charset="0"/>
              </a:rPr>
              <a:t>некоторые клиенты оплатят договор </a:t>
            </a:r>
            <a:r>
              <a:rPr lang="en-US" sz="1400" dirty="0">
                <a:solidFill>
                  <a:schemeClr val="tx1"/>
                </a:solidFill>
                <a:latin typeface="Arial" charset="0"/>
              </a:rPr>
              <a:t/>
            </a:r>
            <a:br>
              <a:rPr lang="en-US" sz="1400" dirty="0">
                <a:solidFill>
                  <a:schemeClr val="tx1"/>
                </a:solidFill>
                <a:latin typeface="Arial" charset="0"/>
              </a:rPr>
            </a:br>
            <a:r>
              <a:rPr lang="ru-RU" sz="1400" dirty="0">
                <a:solidFill>
                  <a:schemeClr val="tx1"/>
                </a:solidFill>
                <a:latin typeface="Arial" charset="0"/>
              </a:rPr>
              <a:t>ИТС СТРОИТЕЛЬСТВО и ЖКХ </a:t>
            </a:r>
            <a:r>
              <a:rPr lang="en-US" sz="1400" dirty="0">
                <a:solidFill>
                  <a:schemeClr val="tx1"/>
                </a:solidFill>
                <a:latin typeface="Arial" charset="0"/>
              </a:rPr>
              <a:t/>
            </a:r>
            <a:br>
              <a:rPr lang="en-US" sz="1400" dirty="0">
                <a:solidFill>
                  <a:schemeClr val="tx1"/>
                </a:solidFill>
                <a:latin typeface="Arial" charset="0"/>
              </a:rPr>
            </a:br>
            <a:r>
              <a:rPr lang="ru-RU" sz="1400" dirty="0">
                <a:solidFill>
                  <a:schemeClr val="tx1"/>
                </a:solidFill>
                <a:latin typeface="Arial" charset="0"/>
              </a:rPr>
              <a:t>«по привычке», «не глядя</a:t>
            </a:r>
            <a:r>
              <a:rPr lang="ru-RU" sz="1400" dirty="0" smtClean="0">
                <a:solidFill>
                  <a:schemeClr val="tx1"/>
                </a:solidFill>
                <a:latin typeface="Arial" charset="0"/>
              </a:rPr>
              <a:t>».</a:t>
            </a:r>
            <a:endParaRPr lang="ru-RU" sz="1400" dirty="0">
              <a:solidFill>
                <a:schemeClr val="tx1"/>
              </a:solidFill>
              <a:latin typeface="Arial" charset="0"/>
            </a:endParaRPr>
          </a:p>
        </p:txBody>
      </p:sp>
      <p:pic>
        <p:nvPicPr>
          <p:cNvPr id="103426" name="Picture 2" descr="Картинка 196 из 120518">
            <a:hlinkClick r:id="rId2"/>
          </p:cNvPr>
          <p:cNvPicPr>
            <a:picLocks noChangeAspect="1" noChangeArrowheads="1"/>
          </p:cNvPicPr>
          <p:nvPr/>
        </p:nvPicPr>
        <p:blipFill>
          <a:blip r:embed="rId3" cstate="print"/>
          <a:srcRect/>
          <a:stretch>
            <a:fillRect/>
          </a:stretch>
        </p:blipFill>
        <p:spPr bwMode="auto">
          <a:xfrm>
            <a:off x="6011863" y="4624388"/>
            <a:ext cx="2736850" cy="2189162"/>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103428" name="Прямоугольник 7"/>
          <p:cNvSpPr>
            <a:spLocks noChangeArrowheads="1"/>
          </p:cNvSpPr>
          <p:nvPr/>
        </p:nvSpPr>
        <p:spPr bwMode="auto">
          <a:xfrm>
            <a:off x="642938" y="928688"/>
            <a:ext cx="7929562" cy="366712"/>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РЕКОМЕНДАЦИИ</a:t>
            </a:r>
            <a:endParaRPr lang="ru-RU" sz="16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104450"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104451" name="WordArt 16"/>
          <p:cNvSpPr>
            <a:spLocks noChangeArrowheads="1" noChangeShapeType="1" noTextEdit="1"/>
          </p:cNvSpPr>
          <p:nvPr/>
        </p:nvSpPr>
        <p:spPr bwMode="auto">
          <a:xfrm>
            <a:off x="1692275" y="3435350"/>
            <a:ext cx="6378575" cy="714375"/>
          </a:xfrm>
          <a:prstGeom prst="rect">
            <a:avLst/>
          </a:prstGeom>
        </p:spPr>
        <p:txBody>
          <a:bodyPr wrap="none" fromWordArt="1">
            <a:prstTxWarp prst="textPlain">
              <a:avLst>
                <a:gd name="adj" fmla="val 50000"/>
              </a:avLst>
            </a:prstTxWarp>
          </a:bodyPr>
          <a:lstStyle/>
          <a:p>
            <a:pPr algn="ctr"/>
            <a:r>
              <a:rPr lang="ru-RU" sz="1800" kern="10">
                <a:ln w="9525">
                  <a:noFill/>
                  <a:round/>
                  <a:headEnd/>
                  <a:tailEnd/>
                </a:ln>
                <a:solidFill>
                  <a:srgbClr val="FF3300"/>
                </a:solidFill>
                <a:effectLst>
                  <a:outerShdw dist="38100" dir="2700000" algn="tl" rotWithShape="0">
                    <a:srgbClr val="C0C0C0"/>
                  </a:outerShdw>
                </a:effectLst>
                <a:latin typeface="Arial Black"/>
              </a:rPr>
              <a:t>Партнёрская программа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4"/>
          <p:cNvSpPr txBox="1">
            <a:spLocks noChangeArrowheads="1"/>
          </p:cNvSpPr>
          <p:nvPr/>
        </p:nvSpPr>
        <p:spPr bwMode="auto">
          <a:xfrm>
            <a:off x="428625" y="1571625"/>
            <a:ext cx="7416800" cy="3325813"/>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rgbClr val="333399"/>
                </a:solidFill>
                <a:latin typeface="+mn-lt"/>
                <a:cs typeface="Arial" charset="0"/>
              </a:rPr>
              <a:t>НАШЕ ПРЕДЛОЖЕНИЕ ПАРТНЁРАМ</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2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Премия за продвижение партнёрам </a:t>
            </a:r>
            <a:r>
              <a:rPr lang="ru-RU" sz="2000" b="1" dirty="0">
                <a:solidFill>
                  <a:srgbClr val="FF0000"/>
                </a:solidFill>
                <a:latin typeface="Arial" charset="0"/>
              </a:rPr>
              <a:t>5%</a:t>
            </a:r>
            <a:r>
              <a:rPr lang="ru-RU" sz="1400" b="1" dirty="0">
                <a:solidFill>
                  <a:srgbClr val="FF0000"/>
                </a:solidFill>
                <a:latin typeface="Arial" charset="0"/>
              </a:rPr>
              <a:t> </a:t>
            </a:r>
            <a:r>
              <a:rPr lang="ru-RU" sz="1400" dirty="0">
                <a:solidFill>
                  <a:schemeClr val="tx1"/>
                </a:solidFill>
                <a:latin typeface="Arial" charset="0"/>
              </a:rPr>
              <a:t>от стоимости по прайсу 1С (помимо скидки 1С)</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Обучение ваших сотрудников и специалистов бесплатно (семинары и вебинары)</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предметная область (Строительство)</a:t>
            </a: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информационные продукты для Строительства и ЖКХ</a:t>
            </a:r>
            <a:endParaRPr lang="en-US" sz="1400" dirty="0">
              <a:solidFill>
                <a:schemeClr val="tx1"/>
              </a:solidFill>
              <a:latin typeface="Arial" charset="0"/>
            </a:endParaRP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Учётные программы для строительства (Элит-строительство. Бухгалтерский учёт)</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Удалённые демонстрации наших продуктов вашим клиентам (продажа ВАША)</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Методическая и техническая поддержка партнёров и клиентов по нашим решениям</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a:solidFill>
                  <a:schemeClr val="tx1"/>
                </a:solidFill>
                <a:latin typeface="Arial" charset="0"/>
              </a:rPr>
              <a:t> Передача обратившихся к нам клиентов из регионов ВАМ</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a:solidFill>
                <a:schemeClr val="tx1"/>
              </a:solidFill>
              <a:latin typeface="Arial" charset="0"/>
            </a:endParaRPr>
          </a:p>
          <a:p>
            <a:pPr lvl="1">
              <a:buClr>
                <a:srgbClr val="000000"/>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200" dirty="0">
              <a:solidFill>
                <a:schemeClr val="tx1"/>
              </a:solidFill>
              <a:latin typeface="Arial"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200" dirty="0">
              <a:solidFill>
                <a:schemeClr val="tx1"/>
              </a:solidFill>
              <a:latin typeface="Arial" charset="0"/>
            </a:endParaRPr>
          </a:p>
        </p:txBody>
      </p:sp>
      <p:pic>
        <p:nvPicPr>
          <p:cNvPr id="106498" name="Picture 2" descr="Картинка 179 из 120518">
            <a:hlinkClick r:id="rId2"/>
          </p:cNvPr>
          <p:cNvPicPr>
            <a:picLocks noChangeAspect="1" noChangeArrowheads="1"/>
          </p:cNvPicPr>
          <p:nvPr/>
        </p:nvPicPr>
        <p:blipFill>
          <a:blip r:embed="rId3" cstate="print"/>
          <a:srcRect/>
          <a:stretch>
            <a:fillRect/>
          </a:stretch>
        </p:blipFill>
        <p:spPr bwMode="auto">
          <a:xfrm>
            <a:off x="2484438" y="4292600"/>
            <a:ext cx="3816350" cy="2384425"/>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7596188" y="188913"/>
            <a:ext cx="1366837" cy="946150"/>
          </a:xfrm>
          <a:prstGeom prst="rect">
            <a:avLst/>
          </a:prstGeom>
          <a:noFill/>
          <a:ln w="9525">
            <a:noFill/>
            <a:round/>
            <a:headEnd/>
            <a:tailEnd/>
          </a:ln>
        </p:spPr>
      </p:pic>
      <p:sp>
        <p:nvSpPr>
          <p:cNvPr id="106500" name="Прямоугольник 7"/>
          <p:cNvSpPr>
            <a:spLocks noChangeArrowheads="1"/>
          </p:cNvSpPr>
          <p:nvPr/>
        </p:nvSpPr>
        <p:spPr bwMode="auto">
          <a:xfrm>
            <a:off x="642938" y="928688"/>
            <a:ext cx="7929562" cy="641350"/>
          </a:xfrm>
          <a:prstGeom prst="rect">
            <a:avLst/>
          </a:prstGeom>
          <a:noFill/>
          <a:ln w="9525">
            <a:noFill/>
            <a:miter lim="800000"/>
            <a:headEnd/>
            <a:tailEnd/>
          </a:ln>
        </p:spPr>
        <p:txBody>
          <a:bodyPr>
            <a:spAutoFit/>
          </a:bodyPr>
          <a:lstStyle/>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chemeClr val="tx1"/>
                </a:solidFill>
                <a:latin typeface="Arial" charset="0"/>
              </a:rPr>
              <a:t>ПАРТНЁРСКАЯ ПРОГРАММА</a:t>
            </a:r>
          </a:p>
          <a:p>
            <a:pPr marL="342900" indent="-342900"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800" b="1">
              <a:solidFill>
                <a:schemeClr val="tx1"/>
              </a:solidFill>
              <a:latin typeface="Arial"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71604" y="1988840"/>
            <a:ext cx="6500858" cy="2585323"/>
          </a:xfrm>
          <a:prstGeom prst="rect">
            <a:avLst/>
          </a:prstGeom>
          <a:noFill/>
        </p:spPr>
        <p:txBody>
          <a:bodyPr>
            <a:spAutoFit/>
          </a:bodyPr>
          <a:lstStyle/>
          <a:p>
            <a:pPr algn="ctr" fontAlgn="auto">
              <a:spcBef>
                <a:spcPts val="0"/>
              </a:spcBef>
              <a:spcAft>
                <a:spcPts val="0"/>
              </a:spcAft>
              <a:buClr>
                <a:srgbClr val="000000"/>
              </a:buClr>
              <a:buSzPct val="100000"/>
              <a:buFont typeface="Times New Roman" pitchFamily="16" charset="0"/>
              <a:buNone/>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pitchFamily="18" charset="0"/>
                <a:ea typeface="+mn-ea"/>
                <a:cs typeface="Arial Unicode MS" charset="0"/>
              </a:rPr>
              <a:t>Спасибо за </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pitchFamily="18" charset="0"/>
                <a:ea typeface="+mn-ea"/>
                <a:cs typeface="Arial Unicode MS" charset="0"/>
              </a:rPr>
              <a:t>внимание!</a:t>
            </a:r>
            <a:b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pitchFamily="18" charset="0"/>
                <a:ea typeface="+mn-ea"/>
                <a:cs typeface="Arial Unicode MS" charset="0"/>
              </a:rPr>
            </a:b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pitchFamily="18" charset="0"/>
                <a:ea typeface="+mn-ea"/>
                <a:cs typeface="Arial Unicode MS" charset="0"/>
              </a:rPr>
              <a:t>Вопросы?</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pitchFamily="18" charset="0"/>
              <a:ea typeface="+mn-ea"/>
              <a:cs typeface="Arial Unicode MS" charset="0"/>
            </a:endParaRPr>
          </a:p>
        </p:txBody>
      </p:sp>
      <p:sp>
        <p:nvSpPr>
          <p:cNvPr id="57347" name="Text Box 4"/>
          <p:cNvSpPr txBox="1">
            <a:spLocks noChangeArrowheads="1"/>
          </p:cNvSpPr>
          <p:nvPr/>
        </p:nvSpPr>
        <p:spPr bwMode="auto">
          <a:xfrm>
            <a:off x="1619250" y="4868863"/>
            <a:ext cx="7416800" cy="1571625"/>
          </a:xfrm>
          <a:prstGeom prst="rect">
            <a:avLst/>
          </a:prstGeom>
          <a:noFill/>
          <a:ln w="9525">
            <a:noFill/>
            <a:round/>
            <a:headEnd/>
            <a:tailEnd/>
          </a:ln>
        </p:spPr>
        <p:txBody>
          <a:bodyPr lIns="90000" tIns="46800" rIns="90000" bIns="46800">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a:solidFill>
                  <a:srgbClr val="333399"/>
                </a:solidFill>
                <a:latin typeface="+mn-lt"/>
                <a:ea typeface="Arial Unicode MS" pitchFamily="34" charset="-128"/>
                <a:cs typeface="Arial" charset="0"/>
              </a:rPr>
              <a:t>Отдел по работе с партнёрами</a:t>
            </a:r>
            <a:br>
              <a:rPr lang="ru-RU" dirty="0">
                <a:solidFill>
                  <a:srgbClr val="333399"/>
                </a:solidFill>
                <a:latin typeface="+mn-lt"/>
                <a:ea typeface="Arial Unicode MS" pitchFamily="34" charset="-128"/>
                <a:cs typeface="Arial" charset="0"/>
              </a:rPr>
            </a:br>
            <a:r>
              <a:rPr lang="ru-RU" dirty="0">
                <a:solidFill>
                  <a:srgbClr val="333399"/>
                </a:solidFill>
                <a:latin typeface="+mn-lt"/>
                <a:ea typeface="Arial Unicode MS" pitchFamily="34" charset="-128"/>
                <a:cs typeface="Arial" charset="0"/>
              </a:rPr>
              <a:t>ГК «Элит-профит»</a:t>
            </a:r>
            <a:br>
              <a:rPr lang="ru-RU" dirty="0">
                <a:solidFill>
                  <a:srgbClr val="333399"/>
                </a:solidFill>
                <a:latin typeface="+mn-lt"/>
                <a:ea typeface="Arial Unicode MS" pitchFamily="34" charset="-128"/>
                <a:cs typeface="Arial" charset="0"/>
              </a:rPr>
            </a:br>
            <a:r>
              <a:rPr lang="ru-RU" dirty="0">
                <a:solidFill>
                  <a:srgbClr val="333399"/>
                </a:solidFill>
                <a:latin typeface="+mn-lt"/>
                <a:ea typeface="Arial Unicode MS" pitchFamily="34" charset="-128"/>
                <a:cs typeface="Arial" charset="0"/>
              </a:rPr>
              <a:t>(495) 514-19-90</a:t>
            </a:r>
          </a:p>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333399"/>
                </a:solidFill>
                <a:latin typeface="+mn-lt"/>
                <a:ea typeface="Arial Unicode MS" pitchFamily="34" charset="-128"/>
                <a:cs typeface="Arial" charset="0"/>
              </a:rPr>
              <a:t>stroy@eprof.ru</a:t>
            </a:r>
            <a:endParaRPr lang="ru-RU" sz="1400" dirty="0">
              <a:latin typeface="+mn-lt"/>
              <a:ea typeface="Arial Unicode MS" pitchFamily="34" charset="-128"/>
              <a:cs typeface="Arial Unicode MS" pitchFamily="34" charset="-128"/>
            </a:endParaRPr>
          </a:p>
        </p:txBody>
      </p:sp>
      <p:pic>
        <p:nvPicPr>
          <p:cNvPr id="107523" name="Picture 3"/>
          <p:cNvPicPr>
            <a:picLocks noChangeAspect="1" noChangeArrowheads="1"/>
          </p:cNvPicPr>
          <p:nvPr/>
        </p:nvPicPr>
        <p:blipFill>
          <a:blip r:embed="rId2" cstate="print"/>
          <a:srcRect/>
          <a:stretch>
            <a:fillRect/>
          </a:stretch>
        </p:blipFill>
        <p:spPr bwMode="auto">
          <a:xfrm>
            <a:off x="7596188" y="188913"/>
            <a:ext cx="1366837" cy="9461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кругленный прямоугольник 6"/>
          <p:cNvSpPr>
            <a:spLocks noChangeArrowheads="1"/>
          </p:cNvSpPr>
          <p:nvPr/>
        </p:nvSpPr>
        <p:spPr bwMode="auto">
          <a:xfrm>
            <a:off x="3616325" y="1772816"/>
            <a:ext cx="1670050" cy="3714750"/>
          </a:xfrm>
          <a:prstGeom prst="roundRect">
            <a:avLst>
              <a:gd name="adj" fmla="val 16667"/>
            </a:avLst>
          </a:prstGeom>
          <a:solidFill>
            <a:srgbClr val="FFFF00">
              <a:alpha val="43137"/>
            </a:srgbClr>
          </a:solidFill>
          <a:ln w="28575" algn="ctr">
            <a:solidFill>
              <a:srgbClr val="FF0000"/>
            </a:solidFill>
            <a:round/>
            <a:headEnd/>
            <a:tailEnd/>
          </a:ln>
        </p:spPr>
        <p:txBody>
          <a:bodyPr/>
          <a:lstStyle/>
          <a:p>
            <a:pPr>
              <a:buClr>
                <a:srgbClr val="000000"/>
              </a:buClr>
              <a:buSzPct val="100000"/>
              <a:buFont typeface="Times New Roman" pitchFamily="18" charset="0"/>
              <a:buNone/>
            </a:pPr>
            <a:endParaRPr lang="ru-RU"/>
          </a:p>
        </p:txBody>
      </p:sp>
      <p:sp>
        <p:nvSpPr>
          <p:cNvPr id="26626" name="Text Box 4"/>
          <p:cNvSpPr txBox="1">
            <a:spLocks noChangeArrowheads="1"/>
          </p:cNvSpPr>
          <p:nvPr/>
        </p:nvSpPr>
        <p:spPr bwMode="auto">
          <a:xfrm>
            <a:off x="500633" y="1484784"/>
            <a:ext cx="8535863" cy="5511382"/>
          </a:xfrm>
          <a:prstGeom prst="rect">
            <a:avLst/>
          </a:prstGeom>
          <a:noFill/>
          <a:ln w="9525">
            <a:noFill/>
            <a:round/>
            <a:headEnd/>
            <a:tailEnd/>
          </a:ln>
        </p:spPr>
        <p:txBody>
          <a:bodyPr wrap="squar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Arial" charset="0"/>
              </a:rPr>
              <a:t>ПОЧЕМУ ЭТО ВЫГОДНО?</a:t>
            </a:r>
            <a:r>
              <a:rPr lang="en-US" sz="1400" b="1" dirty="0">
                <a:solidFill>
                  <a:srgbClr val="000000"/>
                </a:solidFill>
                <a:latin typeface="Arial" charset="0"/>
              </a:rPr>
              <a:t> </a:t>
            </a:r>
            <a:endParaRPr lang="ru-RU" sz="14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Arial" charset="0"/>
              </a:rPr>
              <a:t>                                                                  </a:t>
            </a:r>
            <a:r>
              <a:rPr lang="ru-RU" sz="1400" dirty="0">
                <a:solidFill>
                  <a:srgbClr val="000000"/>
                </a:solidFill>
                <a:latin typeface="Arial" charset="0"/>
              </a:rPr>
              <a:t>ИТС СиЖ 12 мес.      ИТС ПРОФ 12 мес.  Льготный  6 мес.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262699"/>
                </a:solidFill>
                <a:latin typeface="Arial" charset="0"/>
              </a:rPr>
              <a:t>Стоимость договора 12 месяцев          </a:t>
            </a:r>
            <a:r>
              <a:rPr lang="en-US" sz="1400" dirty="0">
                <a:solidFill>
                  <a:srgbClr val="262699"/>
                </a:solidFill>
                <a:latin typeface="Arial" charset="0"/>
              </a:rPr>
              <a:t>  </a:t>
            </a:r>
            <a:r>
              <a:rPr lang="ru-RU" sz="1400" dirty="0">
                <a:solidFill>
                  <a:srgbClr val="262699"/>
                </a:solidFill>
                <a:latin typeface="Arial" charset="0"/>
              </a:rPr>
              <a:t>  </a:t>
            </a:r>
            <a:r>
              <a:rPr lang="en-US" sz="1400" dirty="0">
                <a:solidFill>
                  <a:srgbClr val="262699"/>
                </a:solidFill>
                <a:latin typeface="Arial" charset="0"/>
              </a:rPr>
              <a:t> </a:t>
            </a:r>
            <a:r>
              <a:rPr lang="ru-RU" sz="1400" dirty="0">
                <a:solidFill>
                  <a:srgbClr val="262699"/>
                </a:solidFill>
                <a:latin typeface="Arial" charset="0"/>
              </a:rPr>
              <a:t>  34 020 руб.               24 720 руб.        </a:t>
            </a:r>
            <a:r>
              <a:rPr lang="en-US" sz="1400" dirty="0">
                <a:solidFill>
                  <a:srgbClr val="262699"/>
                </a:solidFill>
                <a:latin typeface="Arial" charset="0"/>
              </a:rPr>
              <a:t> </a:t>
            </a:r>
            <a:r>
              <a:rPr lang="ru-RU" sz="1400" dirty="0">
                <a:solidFill>
                  <a:srgbClr val="262699"/>
                </a:solidFill>
                <a:latin typeface="Arial" charset="0"/>
              </a:rPr>
              <a:t>    </a:t>
            </a:r>
            <a:r>
              <a:rPr lang="en-US" sz="1400" dirty="0">
                <a:solidFill>
                  <a:srgbClr val="262699"/>
                </a:solidFill>
                <a:latin typeface="Arial" charset="0"/>
              </a:rPr>
              <a:t> </a:t>
            </a:r>
            <a:r>
              <a:rPr lang="ru-RU" sz="1400" dirty="0">
                <a:solidFill>
                  <a:srgbClr val="262699"/>
                </a:solidFill>
                <a:latin typeface="Arial" charset="0"/>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Затраты                                                                     на 12 мес.                      На 12 мес.                   На 6 мес.</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262699"/>
                </a:solidFill>
                <a:latin typeface="Arial" charset="0"/>
              </a:rPr>
              <a:t>Поставщик</a:t>
            </a:r>
            <a:r>
              <a:rPr lang="en-US" sz="1200" dirty="0">
                <a:solidFill>
                  <a:srgbClr val="262699"/>
                </a:solidFill>
                <a:latin typeface="Arial" charset="0"/>
              </a:rPr>
              <a:t>                       </a:t>
            </a:r>
            <a:r>
              <a:rPr lang="ru-RU" sz="1200" dirty="0">
                <a:solidFill>
                  <a:srgbClr val="262699"/>
                </a:solidFill>
                <a:latin typeface="Arial" charset="0"/>
              </a:rPr>
              <a:t>                                 </a:t>
            </a:r>
            <a:r>
              <a:rPr lang="en-US" sz="1200" dirty="0">
                <a:solidFill>
                  <a:srgbClr val="262699"/>
                </a:solidFill>
                <a:latin typeface="Arial" charset="0"/>
              </a:rPr>
              <a:t> </a:t>
            </a:r>
            <a:r>
              <a:rPr lang="ru-RU" sz="1200" dirty="0">
                <a:solidFill>
                  <a:srgbClr val="262699"/>
                </a:solidFill>
                <a:latin typeface="Arial" charset="0"/>
              </a:rPr>
              <a:t>       </a:t>
            </a:r>
            <a:r>
              <a:rPr lang="en-US" sz="1200" dirty="0">
                <a:solidFill>
                  <a:srgbClr val="262699"/>
                </a:solidFill>
                <a:latin typeface="Arial" charset="0"/>
              </a:rPr>
              <a:t>21</a:t>
            </a:r>
            <a:r>
              <a:rPr lang="ru-RU" sz="1200" dirty="0">
                <a:solidFill>
                  <a:srgbClr val="262699"/>
                </a:solidFill>
                <a:latin typeface="Arial" charset="0"/>
              </a:rPr>
              <a:t> </a:t>
            </a:r>
            <a:r>
              <a:rPr lang="en-US" sz="1200" dirty="0">
                <a:solidFill>
                  <a:srgbClr val="262699"/>
                </a:solidFill>
                <a:latin typeface="Arial" charset="0"/>
              </a:rPr>
              <a:t>600</a:t>
            </a:r>
            <a:r>
              <a:rPr lang="ru-RU" sz="1200" dirty="0">
                <a:solidFill>
                  <a:srgbClr val="262699"/>
                </a:solidFill>
                <a:latin typeface="Arial" charset="0"/>
              </a:rPr>
              <a:t> руб.                     1</a:t>
            </a:r>
            <a:r>
              <a:rPr lang="en-US" sz="1200" dirty="0">
                <a:solidFill>
                  <a:srgbClr val="262699"/>
                </a:solidFill>
                <a:latin typeface="Arial" charset="0"/>
              </a:rPr>
              <a:t>6</a:t>
            </a:r>
            <a:r>
              <a:rPr lang="ru-RU" sz="1200" dirty="0">
                <a:solidFill>
                  <a:srgbClr val="262699"/>
                </a:solidFill>
                <a:latin typeface="Arial" charset="0"/>
              </a:rPr>
              <a:t> </a:t>
            </a:r>
            <a:r>
              <a:rPr lang="en-US" sz="1200" dirty="0">
                <a:solidFill>
                  <a:srgbClr val="262699"/>
                </a:solidFill>
                <a:latin typeface="Arial" charset="0"/>
              </a:rPr>
              <a:t>08</a:t>
            </a:r>
            <a:r>
              <a:rPr lang="ru-RU" sz="1200" dirty="0">
                <a:solidFill>
                  <a:srgbClr val="262699"/>
                </a:solidFill>
                <a:latin typeface="Arial" charset="0"/>
              </a:rPr>
              <a:t>0 руб.        </a:t>
            </a:r>
            <a:r>
              <a:rPr lang="en-US" sz="1200" dirty="0">
                <a:solidFill>
                  <a:srgbClr val="262699"/>
                </a:solidFill>
                <a:latin typeface="Arial" charset="0"/>
              </a:rPr>
              <a:t> </a:t>
            </a:r>
            <a:r>
              <a:rPr lang="ru-RU" sz="1200" dirty="0">
                <a:solidFill>
                  <a:srgbClr val="262699"/>
                </a:solidFill>
                <a:latin typeface="Arial" charset="0"/>
              </a:rPr>
              <a:t>   </a:t>
            </a:r>
            <a:r>
              <a:rPr lang="en-US" sz="1200" dirty="0">
                <a:solidFill>
                  <a:srgbClr val="262699"/>
                </a:solidFill>
                <a:latin typeface="Arial" charset="0"/>
              </a:rPr>
              <a:t> </a:t>
            </a:r>
            <a:r>
              <a:rPr lang="ru-RU" sz="1200" dirty="0">
                <a:solidFill>
                  <a:srgbClr val="262699"/>
                </a:solidFill>
                <a:latin typeface="Arial" charset="0"/>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Менеджер по продажам (3%)                                  1 020 руб.                </a:t>
            </a:r>
            <a:r>
              <a:rPr lang="en-US" sz="1200" dirty="0">
                <a:solidFill>
                  <a:srgbClr val="000000"/>
                </a:solidFill>
                <a:latin typeface="Arial" charset="0"/>
              </a:rPr>
              <a:t> </a:t>
            </a:r>
            <a:r>
              <a:rPr lang="ru-RU" sz="1200" dirty="0">
                <a:solidFill>
                  <a:srgbClr val="000000"/>
                </a:solidFill>
                <a:latin typeface="Arial" charset="0"/>
              </a:rPr>
              <a:t>           742руб.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Сервис-инженер (одна поездка 250 руб.)       </a:t>
            </a:r>
            <a:r>
              <a:rPr lang="en-US" sz="1200" dirty="0">
                <a:solidFill>
                  <a:srgbClr val="000000"/>
                </a:solidFill>
                <a:latin typeface="Arial" charset="0"/>
              </a:rPr>
              <a:t>  </a:t>
            </a:r>
            <a:r>
              <a:rPr lang="ru-RU" sz="1200" dirty="0">
                <a:solidFill>
                  <a:srgbClr val="000000"/>
                </a:solidFill>
                <a:latin typeface="Arial" charset="0"/>
              </a:rPr>
              <a:t>      3 000 руб.                  </a:t>
            </a:r>
            <a:r>
              <a:rPr lang="en-US" sz="1200" dirty="0">
                <a:solidFill>
                  <a:srgbClr val="000000"/>
                </a:solidFill>
                <a:latin typeface="Arial" charset="0"/>
              </a:rPr>
              <a:t> </a:t>
            </a:r>
            <a:r>
              <a:rPr lang="ru-RU" sz="1200" dirty="0">
                <a:solidFill>
                  <a:srgbClr val="000000"/>
                </a:solidFill>
                <a:latin typeface="Arial" charset="0"/>
              </a:rPr>
              <a:t>     3 000 руб.                  1 500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Транспортные расходы (50 руб.)                            </a:t>
            </a:r>
            <a:r>
              <a:rPr lang="en-US" sz="1200" dirty="0">
                <a:solidFill>
                  <a:srgbClr val="000000"/>
                </a:solidFill>
                <a:latin typeface="Arial" charset="0"/>
              </a:rPr>
              <a:t> </a:t>
            </a:r>
            <a:r>
              <a:rPr lang="ru-RU" sz="1200" dirty="0">
                <a:solidFill>
                  <a:srgbClr val="000000"/>
                </a:solidFill>
                <a:latin typeface="Arial" charset="0"/>
              </a:rPr>
              <a:t>  600 руб.                           600 руб.                     300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Офис-менеджер (25 000, 2 чел/час)                          298 руб.                  </a:t>
            </a:r>
            <a:r>
              <a:rPr lang="en-US" sz="1200" dirty="0">
                <a:solidFill>
                  <a:srgbClr val="000000"/>
                </a:solidFill>
                <a:latin typeface="Arial" charset="0"/>
              </a:rPr>
              <a:t> </a:t>
            </a:r>
            <a:r>
              <a:rPr lang="ru-RU" sz="1200" dirty="0">
                <a:solidFill>
                  <a:srgbClr val="000000"/>
                </a:solidFill>
                <a:latin typeface="Arial" charset="0"/>
              </a:rPr>
              <a:t>        298 руб.                     149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000000"/>
                </a:solidFill>
                <a:latin typeface="Arial" charset="0"/>
              </a:rPr>
              <a:t>Руководитель </a:t>
            </a:r>
            <a:r>
              <a:rPr lang="ru-RU" sz="1200" dirty="0" err="1">
                <a:solidFill>
                  <a:srgbClr val="000000"/>
                </a:solidFill>
                <a:latin typeface="Arial" charset="0"/>
              </a:rPr>
              <a:t>сервис-отдела</a:t>
            </a:r>
            <a:r>
              <a:rPr lang="ru-RU" sz="1200" dirty="0">
                <a:solidFill>
                  <a:srgbClr val="000000"/>
                </a:solidFill>
                <a:latin typeface="Arial" charset="0"/>
              </a:rPr>
              <a:t>                          </a:t>
            </a:r>
            <a:r>
              <a:rPr lang="en-US" sz="1200" dirty="0">
                <a:solidFill>
                  <a:srgbClr val="000000"/>
                </a:solidFill>
                <a:latin typeface="Arial" charset="0"/>
              </a:rPr>
              <a:t>  </a:t>
            </a:r>
            <a:r>
              <a:rPr lang="ru-RU" sz="1200" dirty="0">
                <a:solidFill>
                  <a:srgbClr val="000000"/>
                </a:solidFill>
                <a:latin typeface="Arial" charset="0"/>
              </a:rPr>
              <a:t>      1 000 руб.                        1 000 руб.                     500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a:solidFill>
                  <a:srgbClr val="262699"/>
                </a:solidFill>
                <a:latin typeface="Arial" charset="0"/>
              </a:rPr>
              <a:t>ИТОГО ФОТ                                                              5 918 руб.                       5 </a:t>
            </a:r>
            <a:r>
              <a:rPr lang="en-US" sz="1200" dirty="0">
                <a:solidFill>
                  <a:srgbClr val="262699"/>
                </a:solidFill>
                <a:latin typeface="Arial" charset="0"/>
              </a:rPr>
              <a:t>640</a:t>
            </a:r>
            <a:r>
              <a:rPr lang="ru-RU" sz="1200" dirty="0">
                <a:solidFill>
                  <a:srgbClr val="262699"/>
                </a:solidFill>
                <a:latin typeface="Arial" charset="0"/>
              </a:rPr>
              <a:t> руб.         </a:t>
            </a:r>
            <a:r>
              <a:rPr lang="en-US" sz="1200" dirty="0">
                <a:solidFill>
                  <a:srgbClr val="262699"/>
                </a:solidFill>
                <a:latin typeface="Arial" charset="0"/>
              </a:rPr>
              <a:t> </a:t>
            </a:r>
            <a:r>
              <a:rPr lang="ru-RU" sz="1200" dirty="0">
                <a:solidFill>
                  <a:srgbClr val="262699"/>
                </a:solidFill>
                <a:latin typeface="Arial" charset="0"/>
              </a:rPr>
              <a:t>        2 449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dirty="0" smtClean="0">
                <a:solidFill>
                  <a:srgbClr val="262699"/>
                </a:solidFill>
                <a:latin typeface="Arial" charset="0"/>
              </a:rPr>
              <a:t>Страховые взносы (3</a:t>
            </a:r>
            <a:r>
              <a:rPr lang="en-US" sz="1200" dirty="0">
                <a:solidFill>
                  <a:srgbClr val="262699"/>
                </a:solidFill>
                <a:latin typeface="Arial" charset="0"/>
              </a:rPr>
              <a:t>0</a:t>
            </a:r>
            <a:r>
              <a:rPr lang="ru-RU" sz="1200" dirty="0" smtClean="0">
                <a:solidFill>
                  <a:srgbClr val="262699"/>
                </a:solidFill>
                <a:latin typeface="Arial" charset="0"/>
              </a:rPr>
              <a:t>%)                                  </a:t>
            </a:r>
            <a:r>
              <a:rPr lang="en-US" sz="1200" dirty="0" smtClean="0">
                <a:solidFill>
                  <a:srgbClr val="262699"/>
                </a:solidFill>
                <a:latin typeface="Arial" charset="0"/>
              </a:rPr>
              <a:t>   </a:t>
            </a:r>
            <a:r>
              <a:rPr lang="ru-RU" sz="1200" dirty="0" smtClean="0">
                <a:solidFill>
                  <a:srgbClr val="262699"/>
                </a:solidFill>
                <a:latin typeface="Arial" charset="0"/>
              </a:rPr>
              <a:t>    </a:t>
            </a:r>
            <a:r>
              <a:rPr lang="en-US" sz="1200" dirty="0">
                <a:solidFill>
                  <a:srgbClr val="262699"/>
                </a:solidFill>
                <a:latin typeface="Arial" charset="0"/>
              </a:rPr>
              <a:t>1</a:t>
            </a:r>
            <a:r>
              <a:rPr lang="ru-RU" sz="1200" dirty="0">
                <a:solidFill>
                  <a:srgbClr val="262699"/>
                </a:solidFill>
                <a:latin typeface="Arial" charset="0"/>
              </a:rPr>
              <a:t> </a:t>
            </a:r>
            <a:r>
              <a:rPr lang="en-US" sz="1200" dirty="0">
                <a:solidFill>
                  <a:srgbClr val="262699"/>
                </a:solidFill>
                <a:latin typeface="Arial" charset="0"/>
              </a:rPr>
              <a:t>775</a:t>
            </a:r>
            <a:r>
              <a:rPr lang="ru-RU" sz="1200" dirty="0">
                <a:solidFill>
                  <a:srgbClr val="262699"/>
                </a:solidFill>
                <a:latin typeface="Arial" charset="0"/>
              </a:rPr>
              <a:t> руб.                       </a:t>
            </a:r>
            <a:r>
              <a:rPr lang="en-US" sz="1200" dirty="0">
                <a:solidFill>
                  <a:srgbClr val="262699"/>
                </a:solidFill>
                <a:latin typeface="Arial" charset="0"/>
              </a:rPr>
              <a:t>1</a:t>
            </a:r>
            <a:r>
              <a:rPr lang="ru-RU" sz="1200" dirty="0">
                <a:solidFill>
                  <a:srgbClr val="262699"/>
                </a:solidFill>
                <a:latin typeface="Arial" charset="0"/>
              </a:rPr>
              <a:t> </a:t>
            </a:r>
            <a:r>
              <a:rPr lang="en-US" sz="1200" dirty="0">
                <a:solidFill>
                  <a:srgbClr val="262699"/>
                </a:solidFill>
                <a:latin typeface="Arial" charset="0"/>
              </a:rPr>
              <a:t>692</a:t>
            </a:r>
            <a:r>
              <a:rPr lang="ru-RU" sz="1200" dirty="0">
                <a:solidFill>
                  <a:srgbClr val="262699"/>
                </a:solidFill>
                <a:latin typeface="Arial" charset="0"/>
              </a:rPr>
              <a:t> руб.          </a:t>
            </a:r>
            <a:r>
              <a:rPr lang="en-US" sz="1200" dirty="0" smtClean="0">
                <a:solidFill>
                  <a:srgbClr val="262699"/>
                </a:solidFill>
                <a:latin typeface="Arial" charset="0"/>
              </a:rPr>
              <a:t> </a:t>
            </a:r>
            <a:r>
              <a:rPr lang="ru-RU" sz="1200" dirty="0" smtClean="0">
                <a:solidFill>
                  <a:srgbClr val="262699"/>
                </a:solidFill>
                <a:latin typeface="Arial" charset="0"/>
              </a:rPr>
              <a:t>          </a:t>
            </a:r>
            <a:r>
              <a:rPr lang="ru-RU" sz="1200" dirty="0">
                <a:solidFill>
                  <a:srgbClr val="262699"/>
                </a:solidFill>
                <a:latin typeface="Arial" charset="0"/>
              </a:rPr>
              <a:t>833 руб.</a:t>
            </a:r>
            <a:r>
              <a:rPr lang="ru-RU" sz="1200" b="1" dirty="0">
                <a:solidFill>
                  <a:srgbClr val="262699"/>
                </a:solidFill>
                <a:latin typeface="Arial" charset="0"/>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262699"/>
                </a:solidFill>
                <a:latin typeface="Arial" charset="0"/>
              </a:rPr>
              <a:t>ИТОГО затраты                     </a:t>
            </a:r>
            <a:r>
              <a:rPr lang="ru-RU" sz="1400" b="1" dirty="0" smtClean="0">
                <a:solidFill>
                  <a:srgbClr val="262699"/>
                </a:solidFill>
                <a:latin typeface="Arial" charset="0"/>
              </a:rPr>
              <a:t>                    </a:t>
            </a:r>
            <a:r>
              <a:rPr lang="ru-RU" sz="1400" b="1" dirty="0">
                <a:solidFill>
                  <a:srgbClr val="262699"/>
                </a:solidFill>
                <a:latin typeface="Arial" charset="0"/>
              </a:rPr>
              <a:t>2</a:t>
            </a:r>
            <a:r>
              <a:rPr lang="en-US" sz="1400" b="1" dirty="0">
                <a:solidFill>
                  <a:srgbClr val="262699"/>
                </a:solidFill>
                <a:latin typeface="Arial" charset="0"/>
              </a:rPr>
              <a:t>9</a:t>
            </a:r>
            <a:r>
              <a:rPr lang="ru-RU" sz="1400" b="1" dirty="0">
                <a:solidFill>
                  <a:srgbClr val="262699"/>
                </a:solidFill>
                <a:latin typeface="Arial" charset="0"/>
              </a:rPr>
              <a:t> </a:t>
            </a:r>
            <a:r>
              <a:rPr lang="en-US" sz="1400" b="1" dirty="0">
                <a:solidFill>
                  <a:srgbClr val="262699"/>
                </a:solidFill>
                <a:latin typeface="Arial" charset="0"/>
              </a:rPr>
              <a:t>293</a:t>
            </a:r>
            <a:r>
              <a:rPr lang="ru-RU" sz="1400" b="1" dirty="0">
                <a:solidFill>
                  <a:srgbClr val="262699"/>
                </a:solidFill>
                <a:latin typeface="Arial" charset="0"/>
              </a:rPr>
              <a:t> руб.                2</a:t>
            </a:r>
            <a:r>
              <a:rPr lang="en-US" sz="1400" b="1" dirty="0">
                <a:solidFill>
                  <a:srgbClr val="262699"/>
                </a:solidFill>
                <a:latin typeface="Arial" charset="0"/>
              </a:rPr>
              <a:t>3</a:t>
            </a:r>
            <a:r>
              <a:rPr lang="ru-RU" sz="1400" b="1" dirty="0">
                <a:solidFill>
                  <a:srgbClr val="262699"/>
                </a:solidFill>
                <a:latin typeface="Arial" charset="0"/>
              </a:rPr>
              <a:t> </a:t>
            </a:r>
            <a:r>
              <a:rPr lang="en-US" sz="1400" b="1" dirty="0">
                <a:solidFill>
                  <a:srgbClr val="262699"/>
                </a:solidFill>
                <a:latin typeface="Arial" charset="0"/>
              </a:rPr>
              <a:t>4</a:t>
            </a:r>
            <a:r>
              <a:rPr lang="ru-RU" sz="1400" b="1" dirty="0">
                <a:solidFill>
                  <a:srgbClr val="262699"/>
                </a:solidFill>
                <a:latin typeface="Arial" charset="0"/>
              </a:rPr>
              <a:t>12 руб.            3 282 руб.</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rgbClr val="000000"/>
                </a:solidFill>
                <a:latin typeface="Arial" charset="0"/>
              </a:rPr>
              <a:t>                                                                                                                                    </a:t>
            </a:r>
            <a:r>
              <a:rPr lang="ru-RU" sz="1400" b="1" dirty="0" smtClean="0">
                <a:solidFill>
                  <a:srgbClr val="000000"/>
                </a:solidFill>
                <a:latin typeface="Arial" charset="0"/>
              </a:rPr>
              <a:t> </a:t>
            </a:r>
            <a:r>
              <a:rPr lang="en-US" sz="1400" b="1" dirty="0" smtClean="0">
                <a:solidFill>
                  <a:srgbClr val="000000"/>
                </a:solidFill>
                <a:latin typeface="Arial" charset="0"/>
              </a:rPr>
              <a:t>       </a:t>
            </a:r>
            <a:r>
              <a:rPr lang="ru-RU" sz="1400" b="1" dirty="0" smtClean="0">
                <a:solidFill>
                  <a:srgbClr val="000000"/>
                </a:solidFill>
                <a:latin typeface="Arial" charset="0"/>
              </a:rPr>
              <a:t>или</a:t>
            </a:r>
            <a:endParaRPr lang="ru-RU" sz="14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FF0000"/>
                </a:solidFill>
                <a:latin typeface="Arial" charset="0"/>
              </a:rPr>
              <a:t>Прибыль                               </a:t>
            </a:r>
            <a:r>
              <a:rPr lang="ru-RU" sz="1400" b="1" dirty="0" smtClean="0">
                <a:solidFill>
                  <a:srgbClr val="FF0000"/>
                </a:solidFill>
                <a:latin typeface="Arial" charset="0"/>
              </a:rPr>
              <a:t>                      </a:t>
            </a:r>
            <a:r>
              <a:rPr lang="en-US" sz="1400" b="1" dirty="0">
                <a:solidFill>
                  <a:srgbClr val="FF0000"/>
                </a:solidFill>
                <a:latin typeface="Arial" charset="0"/>
              </a:rPr>
              <a:t>4</a:t>
            </a:r>
            <a:r>
              <a:rPr lang="ru-RU" sz="1400" b="1" dirty="0">
                <a:solidFill>
                  <a:srgbClr val="FF0000"/>
                </a:solidFill>
                <a:latin typeface="Arial" charset="0"/>
              </a:rPr>
              <a:t> </a:t>
            </a:r>
            <a:r>
              <a:rPr lang="en-US" sz="1400" b="1" dirty="0">
                <a:solidFill>
                  <a:srgbClr val="FF0000"/>
                </a:solidFill>
                <a:latin typeface="Arial" charset="0"/>
              </a:rPr>
              <a:t>727</a:t>
            </a:r>
            <a:r>
              <a:rPr lang="ru-RU" sz="1400" b="1" dirty="0">
                <a:solidFill>
                  <a:srgbClr val="FF0000"/>
                </a:solidFill>
                <a:latin typeface="Arial" charset="0"/>
              </a:rPr>
              <a:t> руб.                   </a:t>
            </a:r>
            <a:r>
              <a:rPr lang="en-US" sz="1400" b="1" dirty="0">
                <a:solidFill>
                  <a:srgbClr val="FF0000"/>
                </a:solidFill>
                <a:latin typeface="Arial" charset="0"/>
              </a:rPr>
              <a:t>1</a:t>
            </a:r>
            <a:r>
              <a:rPr lang="ru-RU" sz="1400" b="1" dirty="0">
                <a:solidFill>
                  <a:srgbClr val="FF0000"/>
                </a:solidFill>
                <a:latin typeface="Arial" charset="0"/>
              </a:rPr>
              <a:t> </a:t>
            </a:r>
            <a:r>
              <a:rPr lang="en-US" sz="1400" b="1" dirty="0">
                <a:solidFill>
                  <a:srgbClr val="FF0000"/>
                </a:solidFill>
                <a:latin typeface="Arial" charset="0"/>
              </a:rPr>
              <a:t>3</a:t>
            </a:r>
            <a:r>
              <a:rPr lang="ru-RU" sz="1400" b="1" dirty="0">
                <a:solidFill>
                  <a:srgbClr val="FF0000"/>
                </a:solidFill>
                <a:latin typeface="Arial" charset="0"/>
              </a:rPr>
              <a:t>08 руб</a:t>
            </a:r>
            <a:r>
              <a:rPr lang="ru-RU" sz="1400" b="1" dirty="0" smtClean="0">
                <a:solidFill>
                  <a:srgbClr val="FF0000"/>
                </a:solidFill>
                <a:latin typeface="Arial" charset="0"/>
              </a:rPr>
              <a:t>.</a:t>
            </a:r>
            <a:r>
              <a:rPr lang="en-US" sz="1400" b="1" dirty="0" smtClean="0">
                <a:solidFill>
                  <a:srgbClr val="FF0000"/>
                </a:solidFill>
                <a:latin typeface="Arial" charset="0"/>
              </a:rPr>
              <a:t>          </a:t>
            </a:r>
            <a:r>
              <a:rPr lang="ru-RU" sz="1400" b="1" dirty="0" smtClean="0">
                <a:solidFill>
                  <a:srgbClr val="FF0000"/>
                </a:solidFill>
                <a:latin typeface="Arial" charset="0"/>
              </a:rPr>
              <a:t> </a:t>
            </a:r>
            <a:r>
              <a:rPr lang="en-US" sz="1400" b="1" dirty="0" smtClean="0">
                <a:solidFill>
                  <a:srgbClr val="FF0000"/>
                </a:solidFill>
                <a:latin typeface="Arial" charset="0"/>
              </a:rPr>
              <a:t> </a:t>
            </a:r>
            <a:r>
              <a:rPr lang="ru-RU" sz="1400" b="1" dirty="0" smtClean="0">
                <a:solidFill>
                  <a:schemeClr val="accent2">
                    <a:lumMod val="75000"/>
                  </a:schemeClr>
                </a:solidFill>
                <a:latin typeface="Arial" charset="0"/>
              </a:rPr>
              <a:t>1 800 руб.</a:t>
            </a:r>
            <a:r>
              <a:rPr lang="en-US" sz="1400" b="1" dirty="0" smtClean="0">
                <a:solidFill>
                  <a:srgbClr val="FF0000"/>
                </a:solidFill>
                <a:latin typeface="Arial" charset="0"/>
              </a:rPr>
              <a:t>     </a:t>
            </a:r>
            <a:endParaRPr lang="ru-RU" sz="1400" b="1" dirty="0">
              <a:solidFill>
                <a:srgbClr val="FF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smtClean="0">
                <a:solidFill>
                  <a:srgbClr val="000000"/>
                </a:solidFill>
                <a:latin typeface="Arial" charset="0"/>
              </a:rPr>
              <a:t>                                                                                                                                                    (при передаче в 1С)</a:t>
            </a:r>
            <a:endParaRPr lang="en-US" sz="12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dirty="0">
              <a:solidFill>
                <a:srgbClr val="000000"/>
              </a:solidFill>
              <a:latin typeface="Arial"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charset="0"/>
              </a:rPr>
              <a:t>Таким </a:t>
            </a:r>
            <a:r>
              <a:rPr lang="ru-RU" sz="1400" dirty="0">
                <a:solidFill>
                  <a:srgbClr val="000000"/>
                </a:solidFill>
                <a:latin typeface="Arial" charset="0"/>
              </a:rPr>
              <a:t>образом, </a:t>
            </a:r>
            <a:r>
              <a:rPr lang="ru-RU" sz="1400" dirty="0" smtClean="0">
                <a:solidFill>
                  <a:srgbClr val="000000"/>
                </a:solidFill>
                <a:latin typeface="Arial" charset="0"/>
              </a:rPr>
              <a:t>при разности в стоимости менее чем в полтора раза, при соизмеримых затратах на продажу и сопровождение ИТС Строительство и ЖКХ получается для партнёра в несколько раз более выгодным.</a:t>
            </a:r>
            <a:r>
              <a:rPr lang="en-US" sz="1400" dirty="0" smtClean="0">
                <a:solidFill>
                  <a:srgbClr val="000000"/>
                </a:solidFill>
                <a:latin typeface="Arial" charset="0"/>
              </a:rPr>
              <a:t> </a:t>
            </a:r>
            <a:r>
              <a:rPr lang="ru-RU" sz="1400" dirty="0" smtClean="0">
                <a:solidFill>
                  <a:srgbClr val="000000"/>
                </a:solidFill>
                <a:latin typeface="Arial" charset="0"/>
              </a:rPr>
              <a:t>Также можно сделать вывод, что один годовой договор ИТС СТРОИТЕЛЬСТВО и ЖКХ способен покрыть расходы на 3 полугодовых льготника, тогда как ИТС ПРОФ готов «прокормить» не более 1.</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charset="0"/>
            </a:endParaRPr>
          </a:p>
        </p:txBody>
      </p:sp>
      <p:pic>
        <p:nvPicPr>
          <p:cNvPr id="26627"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6628"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РАСЧЕТ РЕНТАБЕЛЬНОСТИ</a:t>
            </a:r>
            <a:endParaRPr lang="ru-RU" sz="1800" b="1">
              <a:solidFill>
                <a:srgbClr val="000000"/>
              </a:solidFill>
              <a:latin typeface="Verdana" pitchFamily="34" charset="0"/>
            </a:endParaRPr>
          </a:p>
        </p:txBody>
      </p:sp>
      <p:sp>
        <p:nvSpPr>
          <p:cNvPr id="7"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pic>
        <p:nvPicPr>
          <p:cNvPr id="20482"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0483" name="WordArt 16"/>
          <p:cNvSpPr>
            <a:spLocks noChangeArrowheads="1" noChangeShapeType="1" noTextEdit="1"/>
          </p:cNvSpPr>
          <p:nvPr/>
        </p:nvSpPr>
        <p:spPr bwMode="auto">
          <a:xfrm>
            <a:off x="1547813" y="3003550"/>
            <a:ext cx="6307137" cy="1793875"/>
          </a:xfrm>
          <a:prstGeom prst="rect">
            <a:avLst/>
          </a:prstGeom>
        </p:spPr>
        <p:txBody>
          <a:bodyPr wrap="none" fromWordArt="1">
            <a:prstTxWarp prst="textPlain">
              <a:avLst>
                <a:gd name="adj" fmla="val 50000"/>
              </a:avLst>
            </a:prstTxWarp>
          </a:bodyPr>
          <a:lstStyle/>
          <a:p>
            <a:pPr algn="ctr"/>
            <a:endParaRPr lang="ru-RU" sz="1800" kern="10">
              <a:ln w="9525">
                <a:noFill/>
                <a:round/>
                <a:headEnd/>
                <a:tailEnd/>
              </a:ln>
              <a:solidFill>
                <a:srgbClr val="FF3300"/>
              </a:solidFill>
              <a:effectLst>
                <a:outerShdw dist="38100" dir="2700000" algn="tl" rotWithShape="0">
                  <a:srgbClr val="C0C0C0"/>
                </a:outerShdw>
              </a:effectLst>
              <a:latin typeface="Arial Black"/>
            </a:endParaRPr>
          </a:p>
        </p:txBody>
      </p:sp>
      <p:sp>
        <p:nvSpPr>
          <p:cNvPr id="6" name="TextBox 5"/>
          <p:cNvSpPr txBox="1"/>
          <p:nvPr/>
        </p:nvSpPr>
        <p:spPr>
          <a:xfrm>
            <a:off x="684213" y="3452813"/>
            <a:ext cx="7920037" cy="1200329"/>
          </a:xfrm>
          <a:prstGeom prst="rect">
            <a:avLst/>
          </a:prstGeom>
          <a:noFill/>
        </p:spPr>
        <p:txBody>
          <a:bodyPr>
            <a:spAutoFit/>
          </a:bodyPr>
          <a:lstStyle/>
          <a:p>
            <a:pPr algn="ctr">
              <a:defRPr/>
            </a:pP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Что надо знать о строителях, что бы продавать ИТС </a:t>
            </a:r>
            <a:r>
              <a:rPr lang="ru-RU" sz="3600" kern="10" dirty="0" smtClean="0">
                <a:ln w="9525">
                  <a:noFill/>
                  <a:round/>
                  <a:headEnd/>
                  <a:tailEnd/>
                </a:ln>
                <a:solidFill>
                  <a:srgbClr val="FF3300"/>
                </a:solidFill>
                <a:effectLst>
                  <a:outerShdw dist="38100" dir="2700000" algn="tl" rotWithShape="0">
                    <a:srgbClr val="C0C0C0"/>
                  </a:outerShdw>
                </a:effectLst>
                <a:latin typeface="Arial Black"/>
                <a:ea typeface="Arial Unicode MS" pitchFamily="34" charset="-128"/>
                <a:cs typeface="Arial Unicode MS" pitchFamily="34" charset="-128"/>
              </a:rPr>
              <a:t>СиЖ</a:t>
            </a:r>
            <a:endParaRPr lang="ru-RU" sz="3600"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cstate="print"/>
          <a:srcRect/>
          <a:stretch>
            <a:fillRect/>
          </a:stretch>
        </p:blipFill>
        <p:spPr bwMode="auto">
          <a:xfrm>
            <a:off x="7596188" y="188913"/>
            <a:ext cx="1366837" cy="946150"/>
          </a:xfrm>
          <a:prstGeom prst="rect">
            <a:avLst/>
          </a:prstGeom>
          <a:noFill/>
          <a:ln w="9525">
            <a:noFill/>
            <a:round/>
            <a:headEnd/>
            <a:tailEnd/>
          </a:ln>
        </p:spPr>
      </p:pic>
      <p:sp>
        <p:nvSpPr>
          <p:cNvPr id="28674" name="TextBox 4"/>
          <p:cNvSpPr txBox="1">
            <a:spLocks noChangeArrowheads="1"/>
          </p:cNvSpPr>
          <p:nvPr/>
        </p:nvSpPr>
        <p:spPr bwMode="auto">
          <a:xfrm>
            <a:off x="1009650" y="2078038"/>
            <a:ext cx="7634288"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ru-RU" sz="1400" b="1">
                <a:solidFill>
                  <a:srgbClr val="000000"/>
                </a:solidFill>
                <a:latin typeface="Arial" charset="0"/>
              </a:rPr>
              <a:t>Строители, не только строители!</a:t>
            </a:r>
          </a:p>
        </p:txBody>
      </p:sp>
      <p:sp>
        <p:nvSpPr>
          <p:cNvPr id="9" name="Rectangle 39"/>
          <p:cNvSpPr>
            <a:spLocks noChangeArrowheads="1"/>
          </p:cNvSpPr>
          <p:nvPr/>
        </p:nvSpPr>
        <p:spPr bwMode="auto">
          <a:xfrm>
            <a:off x="1439863" y="4654550"/>
            <a:ext cx="2016125" cy="6477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rgbClr val="FFFFFF"/>
                </a:solidFill>
                <a:ea typeface="Arial Unicode MS" pitchFamily="34" charset="-128"/>
              </a:rPr>
              <a:t>Техническое </a:t>
            </a:r>
          </a:p>
          <a:p>
            <a:pPr algn="ctr">
              <a:buClr>
                <a:srgbClr val="000000"/>
              </a:buClr>
              <a:buSzPct val="100000"/>
              <a:buFont typeface="Times New Roman" pitchFamily="18" charset="0"/>
              <a:buNone/>
              <a:defRPr/>
            </a:pPr>
            <a:r>
              <a:rPr lang="ru-RU" sz="1400" b="1">
                <a:solidFill>
                  <a:srgbClr val="FFFFFF"/>
                </a:solidFill>
                <a:ea typeface="Arial Unicode MS" pitchFamily="34" charset="-128"/>
              </a:rPr>
              <a:t>перевооружение</a:t>
            </a:r>
          </a:p>
        </p:txBody>
      </p:sp>
      <p:sp>
        <p:nvSpPr>
          <p:cNvPr id="10" name="Rectangle 4"/>
          <p:cNvSpPr>
            <a:spLocks noChangeArrowheads="1"/>
          </p:cNvSpPr>
          <p:nvPr/>
        </p:nvSpPr>
        <p:spPr bwMode="auto">
          <a:xfrm>
            <a:off x="1081088" y="2565400"/>
            <a:ext cx="2017712" cy="647700"/>
          </a:xfrm>
          <a:prstGeom prst="rect">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chemeClr val="bg1"/>
                </a:solidFill>
                <a:ea typeface="Arial Unicode MS" pitchFamily="34" charset="-128"/>
              </a:rPr>
              <a:t>Строительство</a:t>
            </a:r>
          </a:p>
        </p:txBody>
      </p:sp>
      <p:sp>
        <p:nvSpPr>
          <p:cNvPr id="11" name="Rectangle 5"/>
          <p:cNvSpPr>
            <a:spLocks noChangeArrowheads="1"/>
          </p:cNvSpPr>
          <p:nvPr/>
        </p:nvSpPr>
        <p:spPr bwMode="auto">
          <a:xfrm>
            <a:off x="1081088" y="4078288"/>
            <a:ext cx="2016125" cy="6477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rgbClr val="FFFFFF"/>
                </a:solidFill>
                <a:ea typeface="Arial Unicode MS" pitchFamily="34" charset="-128"/>
              </a:rPr>
              <a:t>Техническое </a:t>
            </a:r>
          </a:p>
          <a:p>
            <a:pPr algn="ctr">
              <a:buClr>
                <a:srgbClr val="000000"/>
              </a:buClr>
              <a:buSzPct val="100000"/>
              <a:buFont typeface="Times New Roman" pitchFamily="18" charset="0"/>
              <a:buNone/>
              <a:defRPr/>
            </a:pPr>
            <a:r>
              <a:rPr lang="ru-RU" sz="1400" b="1">
                <a:solidFill>
                  <a:srgbClr val="FFFFFF"/>
                </a:solidFill>
                <a:ea typeface="Arial Unicode MS" pitchFamily="34" charset="-128"/>
              </a:rPr>
              <a:t>обслуживание</a:t>
            </a:r>
          </a:p>
        </p:txBody>
      </p:sp>
      <p:sp>
        <p:nvSpPr>
          <p:cNvPr id="12" name="Rectangle 38"/>
          <p:cNvSpPr>
            <a:spLocks noChangeArrowheads="1"/>
          </p:cNvSpPr>
          <p:nvPr/>
        </p:nvSpPr>
        <p:spPr bwMode="auto">
          <a:xfrm>
            <a:off x="3744913" y="3070225"/>
            <a:ext cx="2017712" cy="647700"/>
          </a:xfrm>
          <a:prstGeom prst="rect">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chemeClr val="bg1"/>
                </a:solidFill>
                <a:ea typeface="Arial Unicode MS" pitchFamily="34" charset="-128"/>
              </a:rPr>
              <a:t>Пусконаладка</a:t>
            </a:r>
          </a:p>
        </p:txBody>
      </p:sp>
      <p:sp>
        <p:nvSpPr>
          <p:cNvPr id="13" name="Rectangle 37"/>
          <p:cNvSpPr>
            <a:spLocks noChangeArrowheads="1"/>
          </p:cNvSpPr>
          <p:nvPr/>
        </p:nvSpPr>
        <p:spPr bwMode="auto">
          <a:xfrm>
            <a:off x="3455988" y="2565400"/>
            <a:ext cx="2017712" cy="647700"/>
          </a:xfrm>
          <a:prstGeom prst="rect">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chemeClr val="bg1"/>
                </a:solidFill>
                <a:ea typeface="Arial Unicode MS" pitchFamily="34" charset="-128"/>
              </a:rPr>
              <a:t>Монтаж</a:t>
            </a:r>
          </a:p>
        </p:txBody>
      </p:sp>
      <p:sp>
        <p:nvSpPr>
          <p:cNvPr id="14" name="Rectangle 40"/>
          <p:cNvSpPr>
            <a:spLocks noChangeArrowheads="1"/>
          </p:cNvSpPr>
          <p:nvPr/>
        </p:nvSpPr>
        <p:spPr bwMode="auto">
          <a:xfrm>
            <a:off x="6048375" y="2565400"/>
            <a:ext cx="2017713" cy="647700"/>
          </a:xfrm>
          <a:prstGeom prst="rect">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chemeClr val="bg1"/>
                </a:solidFill>
                <a:ea typeface="Arial Unicode MS" pitchFamily="34" charset="-128"/>
              </a:rPr>
              <a:t>Озеленение и</a:t>
            </a:r>
          </a:p>
          <a:p>
            <a:pPr algn="ctr">
              <a:buClr>
                <a:srgbClr val="000000"/>
              </a:buClr>
              <a:buSzPct val="100000"/>
              <a:buFont typeface="Times New Roman" pitchFamily="18" charset="0"/>
              <a:buNone/>
              <a:defRPr/>
            </a:pPr>
            <a:r>
              <a:rPr lang="ru-RU" sz="1400" b="1">
                <a:solidFill>
                  <a:schemeClr val="bg1"/>
                </a:solidFill>
                <a:ea typeface="Arial Unicode MS" pitchFamily="34" charset="-128"/>
              </a:rPr>
              <a:t>благоустройство</a:t>
            </a:r>
          </a:p>
        </p:txBody>
      </p:sp>
      <p:sp>
        <p:nvSpPr>
          <p:cNvPr id="15" name="Rectangle 41"/>
          <p:cNvSpPr>
            <a:spLocks noChangeArrowheads="1"/>
          </p:cNvSpPr>
          <p:nvPr/>
        </p:nvSpPr>
        <p:spPr bwMode="auto">
          <a:xfrm>
            <a:off x="6048375" y="4078288"/>
            <a:ext cx="2016125" cy="6477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rgbClr val="FFFFFF"/>
                </a:solidFill>
                <a:ea typeface="Arial Unicode MS" pitchFamily="34" charset="-128"/>
              </a:rPr>
              <a:t>Содержание </a:t>
            </a:r>
          </a:p>
          <a:p>
            <a:pPr algn="ctr">
              <a:buClr>
                <a:srgbClr val="000000"/>
              </a:buClr>
              <a:buSzPct val="100000"/>
              <a:buFont typeface="Times New Roman" pitchFamily="18" charset="0"/>
              <a:buNone/>
              <a:defRPr/>
            </a:pPr>
            <a:r>
              <a:rPr lang="ru-RU" sz="1400" b="1">
                <a:solidFill>
                  <a:srgbClr val="FFFFFF"/>
                </a:solidFill>
                <a:ea typeface="Arial Unicode MS" pitchFamily="34" charset="-128"/>
              </a:rPr>
              <a:t>территории</a:t>
            </a:r>
          </a:p>
        </p:txBody>
      </p:sp>
      <p:sp>
        <p:nvSpPr>
          <p:cNvPr id="16" name="Rectangle 42"/>
          <p:cNvSpPr>
            <a:spLocks noChangeArrowheads="1"/>
          </p:cNvSpPr>
          <p:nvPr/>
        </p:nvSpPr>
        <p:spPr bwMode="auto">
          <a:xfrm>
            <a:off x="3527425" y="4076700"/>
            <a:ext cx="2016125" cy="6477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buClr>
                <a:srgbClr val="000000"/>
              </a:buClr>
              <a:buSzPct val="100000"/>
              <a:buFont typeface="Times New Roman" pitchFamily="18" charset="0"/>
              <a:buNone/>
              <a:defRPr/>
            </a:pPr>
            <a:r>
              <a:rPr lang="ru-RU" sz="1400" b="1">
                <a:solidFill>
                  <a:srgbClr val="FFFFFF"/>
                </a:solidFill>
                <a:ea typeface="Arial Unicode MS" pitchFamily="34" charset="-128"/>
              </a:rPr>
              <a:t>Текущий</a:t>
            </a:r>
          </a:p>
          <a:p>
            <a:pPr algn="ctr">
              <a:buClr>
                <a:srgbClr val="000000"/>
              </a:buClr>
              <a:buSzPct val="100000"/>
              <a:buFont typeface="Times New Roman" pitchFamily="18" charset="0"/>
              <a:buNone/>
              <a:defRPr/>
            </a:pPr>
            <a:r>
              <a:rPr lang="ru-RU" sz="1400" b="1">
                <a:solidFill>
                  <a:srgbClr val="FFFFFF"/>
                </a:solidFill>
                <a:ea typeface="Arial Unicode MS" pitchFamily="34" charset="-128"/>
              </a:rPr>
              <a:t>ремонт</a:t>
            </a:r>
          </a:p>
        </p:txBody>
      </p:sp>
      <p:sp>
        <p:nvSpPr>
          <p:cNvPr id="17" name="Rectangle 43"/>
          <p:cNvSpPr>
            <a:spLocks noChangeArrowheads="1"/>
          </p:cNvSpPr>
          <p:nvPr/>
        </p:nvSpPr>
        <p:spPr bwMode="auto">
          <a:xfrm>
            <a:off x="1079500" y="5661025"/>
            <a:ext cx="2016125" cy="6477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buClr>
                <a:srgbClr val="000000"/>
              </a:buClr>
              <a:buSzPct val="100000"/>
              <a:buFont typeface="Times New Roman" pitchFamily="18" charset="0"/>
              <a:buNone/>
              <a:defRPr/>
            </a:pPr>
            <a:r>
              <a:rPr lang="ru-RU" sz="1600" b="1">
                <a:solidFill>
                  <a:schemeClr val="bg1"/>
                </a:solidFill>
                <a:ea typeface="Arial Unicode MS" pitchFamily="34" charset="-128"/>
              </a:rPr>
              <a:t>Капитальный</a:t>
            </a:r>
          </a:p>
          <a:p>
            <a:pPr algn="ctr">
              <a:buClr>
                <a:srgbClr val="000000"/>
              </a:buClr>
              <a:buSzPct val="100000"/>
              <a:buFont typeface="Times New Roman" pitchFamily="18" charset="0"/>
              <a:buNone/>
              <a:defRPr/>
            </a:pPr>
            <a:r>
              <a:rPr lang="ru-RU" sz="1600" b="1">
                <a:solidFill>
                  <a:schemeClr val="bg1"/>
                </a:solidFill>
                <a:ea typeface="Arial Unicode MS" pitchFamily="34" charset="-128"/>
              </a:rPr>
              <a:t>ремонт</a:t>
            </a:r>
          </a:p>
        </p:txBody>
      </p:sp>
      <p:sp>
        <p:nvSpPr>
          <p:cNvPr id="18" name="Rectangle 44"/>
          <p:cNvSpPr>
            <a:spLocks noChangeArrowheads="1"/>
          </p:cNvSpPr>
          <p:nvPr/>
        </p:nvSpPr>
        <p:spPr bwMode="auto">
          <a:xfrm>
            <a:off x="6119813" y="5661025"/>
            <a:ext cx="2016125" cy="6477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buClr>
                <a:srgbClr val="000000"/>
              </a:buClr>
              <a:buSzPct val="100000"/>
              <a:buFont typeface="Times New Roman" pitchFamily="18" charset="0"/>
              <a:buNone/>
              <a:defRPr/>
            </a:pPr>
            <a:r>
              <a:rPr lang="ru-RU" sz="1600" b="1">
                <a:solidFill>
                  <a:schemeClr val="bg1"/>
                </a:solidFill>
                <a:ea typeface="Arial Unicode MS" pitchFamily="34" charset="-128"/>
              </a:rPr>
              <a:t>Реставрация</a:t>
            </a:r>
          </a:p>
        </p:txBody>
      </p:sp>
      <p:sp>
        <p:nvSpPr>
          <p:cNvPr id="19" name="Rectangle 45"/>
          <p:cNvSpPr>
            <a:spLocks noChangeArrowheads="1"/>
          </p:cNvSpPr>
          <p:nvPr/>
        </p:nvSpPr>
        <p:spPr bwMode="auto">
          <a:xfrm>
            <a:off x="3598863" y="5661025"/>
            <a:ext cx="2016125" cy="6477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buClr>
                <a:srgbClr val="000000"/>
              </a:buClr>
              <a:buSzPct val="100000"/>
              <a:buFont typeface="Times New Roman" pitchFamily="18" charset="0"/>
              <a:buNone/>
              <a:defRPr/>
            </a:pPr>
            <a:r>
              <a:rPr lang="ru-RU" sz="1600" b="1">
                <a:solidFill>
                  <a:schemeClr val="bg1"/>
                </a:solidFill>
                <a:ea typeface="Arial Unicode MS" pitchFamily="34" charset="-128"/>
              </a:rPr>
              <a:t>Реконструкция</a:t>
            </a:r>
          </a:p>
        </p:txBody>
      </p:sp>
      <p:sp>
        <p:nvSpPr>
          <p:cNvPr id="20" name="Text Box 2"/>
          <p:cNvSpPr txBox="1">
            <a:spLocks noChangeArrowheads="1"/>
          </p:cNvSpPr>
          <p:nvPr/>
        </p:nvSpPr>
        <p:spPr bwMode="auto">
          <a:xfrm>
            <a:off x="1116013" y="260350"/>
            <a:ext cx="6696075" cy="52546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a:solidFill>
                  <a:srgbClr val="18029A"/>
                </a:solidFill>
                <a:latin typeface="Arial Black" pitchFamily="34" charset="0"/>
                <a:ea typeface="Arial Unicode MS" pitchFamily="34" charset="-128"/>
                <a:cs typeface="Arial Unicode MS" pitchFamily="34" charset="-128"/>
              </a:rPr>
              <a:t>ИТС СТРОИТЕЛЬСТ</a:t>
            </a:r>
            <a:r>
              <a:rPr lang="ru-RU" sz="2800" dirty="0">
                <a:solidFill>
                  <a:srgbClr val="18029A"/>
                </a:solidFill>
                <a:latin typeface="+mj-lt"/>
                <a:ea typeface="Arial Unicode MS" pitchFamily="34" charset="-128"/>
                <a:cs typeface="Arial Unicode MS" pitchFamily="34" charset="-128"/>
              </a:rPr>
              <a:t>В</a:t>
            </a:r>
            <a:r>
              <a:rPr lang="ru-RU" sz="2800" dirty="0">
                <a:solidFill>
                  <a:srgbClr val="18029A"/>
                </a:solidFill>
                <a:latin typeface="Arial Black" pitchFamily="34" charset="0"/>
                <a:ea typeface="Arial Unicode MS" pitchFamily="34" charset="-128"/>
                <a:cs typeface="Arial Unicode MS" pitchFamily="34" charset="-128"/>
              </a:rPr>
              <a:t>О и ЖКХ</a:t>
            </a:r>
          </a:p>
        </p:txBody>
      </p:sp>
      <p:sp>
        <p:nvSpPr>
          <p:cNvPr id="28688" name="Rectangle 7"/>
          <p:cNvSpPr>
            <a:spLocks noChangeArrowheads="1"/>
          </p:cNvSpPr>
          <p:nvPr/>
        </p:nvSpPr>
        <p:spPr bwMode="auto">
          <a:xfrm>
            <a:off x="900113" y="928688"/>
            <a:ext cx="7215187"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000000"/>
                </a:solidFill>
                <a:latin typeface="Arial" charset="0"/>
              </a:rPr>
              <a:t>КРУГ ПОТЕНЦИАЛЬНЫХ ПОЛЬЗОВАТЕЛЕЙ</a:t>
            </a:r>
            <a:endParaRPr lang="ru-RU" sz="1800" b="1">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Black"/>
        <a:ea typeface=""/>
        <a:cs typeface="Arial Unicode MS"/>
      </a:majorFont>
      <a:minorFont>
        <a:latin typeface="Arial"/>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7124</TotalTime>
  <Words>6373</Words>
  <Application>Microsoft Office PowerPoint</Application>
  <PresentationFormat>Экран (4:3)</PresentationFormat>
  <Paragraphs>1019</Paragraphs>
  <Slides>67</Slides>
  <Notes>50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ИТС СТРОИТЕЛЬСТВО и ЖКХ</dc:title>
  <dc:subject>Информационное сопровождение строительных организаций и предприятий ЖКХ</dc:subject>
  <dc:creator>ГК Элит-профит</dc:creator>
  <cp:lastModifiedBy>Lunin</cp:lastModifiedBy>
  <cp:revision>1739</cp:revision>
  <cp:lastPrinted>2001-02-14T07:25:55Z</cp:lastPrinted>
  <dcterms:created xsi:type="dcterms:W3CDTF">1996-01-22T15:56:46Z</dcterms:created>
  <dcterms:modified xsi:type="dcterms:W3CDTF">2013-04-03T14:55:09Z</dcterms:modified>
</cp:coreProperties>
</file>